
<file path=[Content_Types].xml><?xml version="1.0" encoding="utf-8"?>
<Types xmlns="http://schemas.openxmlformats.org/package/2006/content-types">
  <Default Extension="jpeg" ContentType="image/jpeg"/>
  <Default Extension="jpg" ContentType="image/jpeg"/>
  <Default Extension="jpg&amp;ehk=mU2KEFHrpm6BSnTEZflntw&amp;r=0&amp;pid=OfficeInsert" ContentType="image/jpeg"/>
  <Default Extension="mid" ContentType="audio/mid"/>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10"/>
  </p:notesMasterIdLst>
  <p:sldIdLst>
    <p:sldId id="261" r:id="rId2"/>
    <p:sldId id="262" r:id="rId3"/>
    <p:sldId id="258" r:id="rId4"/>
    <p:sldId id="265" r:id="rId5"/>
    <p:sldId id="264" r:id="rId6"/>
    <p:sldId id="260" r:id="rId7"/>
    <p:sldId id="259"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8T02:22:36.471"/>
    </inkml:context>
    <inkml:brush xml:id="br0">
      <inkml:brushProperty name="width" value="0.05" units="cm"/>
      <inkml:brushProperty name="height" value="0.05" units="cm"/>
      <inkml:brushProperty name="ignorePressure" value="1"/>
    </inkml:brush>
  </inkml:definitions>
  <inkml:trace contextRef="#ctx0" brushRef="#br0">94 389,'0'-159,"1"159,-1 0,0 0,0 0,0 0,0 0,0 0,0 0,0-1,1 1,-1 0,0 0,0 0,0 0,0 0,1 0,-1 0,0 0,0 0,0 0,0 0,0 0,1 0,-1 0,0 0,0 0,0 0,0 0,0 0,1 0,-1 1,0-1,0 0,0 0,0 0,0 0,0 0,1 0,-1 0,0 0,0 1,0-1,0 0,0 0,0 0,0 0,0 0,0 0,0 1,0-1,1 0,-1 0,0 0,0 0,0 1,0-1,0 0,0 0,0 0,-1 1,9-18,-3-22,-1-1,-3-50,-1 54,0 36,0 0,1 0,-1 0,0 0,0 0,0 0,0 0,0 0,0 0,0 0,0 0,0 0,1 0,-1-1,0 1,0 0,0 0,0 0,0 0,0 0,0 0,0 0,0 0,0 0,0 0,1 0,-1 0,0 0,0-1,0 1,5 22,6 30,17 216,-13-162,-15-106,0 0,0 0,0 0,0 0,0 0,0 0,0 0,0 0,0 0,1 0,-1 0,0 0,0 0,0 0,0 0,0 0,0 0,0 0,0 0,1 0,-1 0,0 0,0 0,0 0,0 0,0 0,0 0,0 0,0 0,0 0,1 0,-1 0,0 0,0 0,0 1,0-1,0 0,3-22,0-30,-2 32,0 14,0 0,-1 0,0-1,0 1,0 0,-1 0,0 0,0 0,0 0,-3-8,4 14,-1 0,1-1,0 1,0 0,-1 0,1-1,0 1,0 0,-1 0,1 0,0-1,0 1,-1 0,1 0,0 0,-1 0,1 0,0 0,-1-1,1 1,0 0,-1 0,1 0,0 0,-1 0,1 0,-1 0,1 1,0-1,-1 0,1 0,0 0,0 0,-1 0,1 0,0 1,-1-1,1 0,-12 16,-1 18,5-10,2-40,-1-8,6 19,-1 0,1 1,-1-1,0 1,0 0,-1-1,-3-3,6 7,0 1,0 0,-1 0,1 0,0 0,0 0,0 0,0-1,-1 1,1 0,0 0,0 0,0 0,-1 0,1 0,0 0,0 0,-1 0,1 0,0 0,0 0,0 0,-1 0,1 0,0 0,0 0,0 0,-1 1,1-1,0 0,0 0,0 0,-1 0,1 0,0 0,0 1,0-1,0 0,0 0,-1 0,1 0,0 1,0-1,0 0,0 0,0 0,0 1,-7 26,7-20,0-3,-1-1,1 1,0-1,-1 1,0-1,0 1,0-1,0 0,0 1,-1-1,1 0,-1 0,-3 5,4-8,1 0,-1 1,0-1,1 0,-1 0,1 0,-1 0,1 0,-1 0,1-1,-1 1,1 0,-1 0,1 0,-1 0,1 0,-1-1,1 1,-1 0,1-1,0 1,-1 0,1-1,-1 1,1 0,0-1,-1 1,1-1,0 1,0 0,-1-1,1 1,0-1,0 1,-1-1,1 1,0-1,0 1,0-1,0 1,0-1,0 1,0-1,0 0,-6-27,4 15,1 1,0 1,-1 0,-1 0,0 0,0 0,-1 0,0 1,-8-15,12 26,0-1,0 0,0 0,0 1,0-1,0 0,0 1,0-1,-1 0,1 0,0 1,0-1,0 0,0 0,0 1,-1-1,1 0,0 0,0 1,0-1,-1 0,1 0,0 0,0 0,-1 1,1-1,0 0,0 0,-1 0,1 0,0 0,0 0,-1 0,1 0,0 0,-1 0,1 0,0 0,0 0,-1 0,1 0,0 0,-1 0,1 0,0 0,0 0,-1 0,1 0,0 0,0-1,-1 1,1 0,0 0,0 0,-1 0,1-1,0 1,0 0,0 0,0-1,-1 1,4 26,-2-24,1 0,0 0,-1 0,1 0,0-1,0 1,0-1,0 1,0-1,1 1,2 0,-3-1,0 0,0 0,0 0,0 0,0 1,0-1,0 1,0-1,-1 1,1 0,-1-1,1 1,-1 0,0 0,1 0,0 3,2 13,-1 0,-1 0,-1 1,0 20,-3 8,1-39,-1-15,-9-51,8 48,1 1,-1-1,2 0,-1 0,1 0,1 0,0 0,0 0,1 0,0 0,1 0,0 0,6-16,-8 26,0 0,0 0,0-1,0 1,0 0,1 0,-1 0,0 0,0-1,0 1,0 0,1 0,-1 0,0 0,0-1,0 1,1 0,-1 0,0 0,0 0,1 0,-1 0,0 0,0 0,1 0,-1 0,0 0,0 0,0 0,1 0,-1 0,0 0,0 0,1 0,-1 0,0 0,0 0,1 0,-1 1,0-1,0 0,0 0,1 0,-1 0,0 1,0-1,0 0,0 0,0 0,1 0,-1 1,0-1,0 0,0 0,0 1,0-1,0 0,0 0,0 0,0 1,8 16,-7-16,7 23,10 47,-1-6,-18-65,1 1,0-1,0 0,0 1,0-1,0 0,0 1,0-1,0 1,0-1,0 0,0 1,0-1,0 0,0 1,1-1,-1 0,0 1,0-1,0 0,0 1,1-1,-1 0,0 0,0 1,0-1,1 0,-1 0,0 1,1-1,-1 0,0 0,0 0,1 0,-1 1,0-1,1 0,-1 0,1 0,-1 0,0 0,1 0,-1 0,0 0,1 0,5-20,-1-30,-6 8,-11-63,6 62,-1-57,2 61,5 38,0 1,0-1,0 0,0 0,0 0,-1 0,1 1,0-1,0 0,0 0,-1 0,1 1,0-1,-1 0,1 0,-1 1,1-1,-1 0,1 1,-1-1,1 0,-1 1,0-1,1 1,-1-1,0 1,0-1,1 1,-1 0,0-1,0 1,1 0,-1 0,0 0,0-1,0 1,0 0,1 0,-1 0,-1 0,0 2,1-1,0 1,-1-1,1 1,0 0,0-1,0 1,0 0,0 0,0 0,0-1,1 1,-1 0,1 0,0 0,-1 4,-2 40,3-36,-2 28,1 0,2 1,2-1,2-1,17 71,-22-107,1 1,-1 0,0-1,1 1,0 0,-1-1,1 1,0-1,0 1,0-1,0 1,0-1,0 0,2 2,3-18,-5-51,-1 60,-1-221,20 301,-14 90,-5-161,2-67,0 40,-1 1,-1 0,-1-1,-7-38,8 62,0 1,-1-1,1 1,0-1,0 1,0-1,0 0,-1 1,1-1,0 1,0-1,-1 0,1 1,0-1,-1 0,1 1,-1-1,1 0,0 0,-1 1,1-1,-1 0,1 0,0 0,-1 1,1-1,-1 0,1 0,-1 0,1 0,-1 0,1 0,-1 0,1 0,-1 0,1 0,-1 0,1 0,0-1,-1 1,1 0,-1 0,1 0,-1-1,1 1,0 0,-1 0,1-1,0 1,-1 0,1-1,0 1,-1 0,1-1,0 1,0-1,-1 1,1 0,0-1,0 1,0-1,-1 1,1-1,0 1,0-1,0 1,0-1,-16 34,8-3,2 1,1-1,1 1,0 37,1-17,3-48,-1-1,1 1,-1 0,0-1,1 1,-1-1,0 1,-1-1,1 1,0-1,-1 0,-2 3,4-4,0-1,-1 0,1 1,0-1,-1 0,1 1,0-1,-1 0,1 0,0 0,-1 1,1-1,-1 0,1 0,0 0,-1 0,1 0,-1 0,1 0,-1 0,1 0,0 0,-1 0,1 0,-1 0,1 0,-1 0,0 0,-9-20,5 0,2-2,0 1,1-37,-3-33,-8-21,12 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8T02:22:40.176"/>
    </inkml:context>
    <inkml:brush xml:id="br0">
      <inkml:brushProperty name="width" value="0.05" units="cm"/>
      <inkml:brushProperty name="height" value="0.05" units="cm"/>
      <inkml:brushProperty name="ignorePressure" value="1"/>
    </inkml:brush>
  </inkml:definitions>
  <inkml:trace contextRef="#ctx0" brushRef="#br0">29 0,'-1'1,"0"-1,0 0,0 1,0-1,0 1,0 0,0-1,0 1,0 0,0-1,0 1,1 0,-1 0,0 0,1 0,-1-1,0 1,1 0,-1 0,1 0,0 0,-1 1,1-1,0 0,-1 0,1 0,0 2,-4 35,3-34,1 4,-2 11,0 1,1-1,1 1,2-1,-1 1,2-1,1 1,9 30,-6-30,-1-1,0 1,-2 0,-1 0,0 0,-1 1,-1-1,-3 29,1-29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8T02:22:42.217"/>
    </inkml:context>
    <inkml:brush xml:id="br0">
      <inkml:brushProperty name="width" value="0.05" units="cm"/>
      <inkml:brushProperty name="height" value="0.05" units="cm"/>
      <inkml:brushProperty name="ignorePressure" value="1"/>
    </inkml:brush>
  </inkml:definitions>
  <inkml:trace contextRef="#ctx0" brushRef="#br0">10 11,'0'4,"0"5,0 5,0 4,0 3,0 2,0 1,0 0,0-7,0-15,0-12,0-8,0-5,0-3,0 0,0 0,-4 4,-1 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8T02:22:47.649"/>
    </inkml:context>
    <inkml:brush xml:id="br0">
      <inkml:brushProperty name="width" value="0.05" units="cm"/>
      <inkml:brushProperty name="height" value="0.05" units="cm"/>
      <inkml:brushProperty name="ignorePressure" value="1"/>
    </inkml:brush>
  </inkml:definitions>
  <inkml:trace contextRef="#ctx0" brushRef="#br0">559 2,'-121'-2,"-132"5,233 0,-1 1,-34 12,-16 3,54-16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8T02:23:17.04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1007 286,'1'0,"0"1,0-1,0 1,0-1,0 1,0-1,-1 1,1-1,0 1,0 0,-1 0,1-1,0 1,-1 0,1 0,-1 0,1 0,-1 0,1-1,-1 1,0 0,1 0,-1 0,0 2,8 31,-6-23,42 265,-45-415,2 118,-1 36,0-1,1 0,1 1,0-1,1 0,1 0,0 0,1 0,0-1,1 0,1 0,0 0,14 18,-21-30,0-1,1 1,-1-1,0 1,1-1,-1 1,0-1,1 0,-1 1,1-1,-1 1,1-1,-1 0,1 0,-1 1,1-1,-1 0,1 0,0 1,-1-1,1 0,-1 0,1 0,0 0,-1 0,1 0,-1 0,1 0,0 0,-1 0,1 0,-1-1,1 1,-1 0,1 0,0-1,-1 1,1 0,-1 0,1-1,-1 1,0-1,1 1,-1 0,1-1,-1 1,0-1,1 1,-1-1,0 1,1-1,-1 1,0-1,0 0,0 1,1-1,-1 1,0-1,0 0,0 1,0-1,0 1,0-1,0 0,0 0,4-44,-4 44,-2-91,1 80,0 58,1-44,-1-7,0-16,3 1,-2 20,0 0,0 0,0 0,0 0,0 0,0 0,0 1,0-1,0 0,0 0,0 0,0 0,0 0,1 0,-1 0,0 0,0 1,0-1,0 0,0 0,0 0,0 0,1 0,-1 0,0 0,0 0,0 0,0 0,0 0,0 0,1 0,-1 0,0 0,0 0,0 0,0 0,0 0,0 0,1 0,-1 0,0 0,0 0,0 0,0 0,0 0,0-1,0 1,1 0,-1 0,0 0,0 0,0 0,0 0,0 0,0-1,11 26,13 22,-24-47,1 0,-1 0,1 0,-1 0,1 0,0 0,-1 0,1-1,-1 1,1 0,-1 0,1-1,-1 1,1 0,-1-1,1 1,-1-1,1 1,-1 0,0-1,1 1,-1-1,0 1,1-1,-1 1,0-1,0 1,1-1,-1 0,15-25,-11 20,6-9,13-21,-22 34,0 1,0-1,-1 1,1-1,0 0,-1 0,1 1,-1-1,0 0,1 0,-1 0,0 0,0 1,0-1,0 0,-1 0,0-2,1 4,0-1,0 0,-1 1,1-1,0 1,-1-1,1 1,0-1,-1 0,1 1,-1 0,1-1,-1 1,1-1,-1 1,1 0,-1-1,0 1,1 0,-1-1,0 1,1 0,-1 0,0 0,1 0,-1-1,0 1,1 0,-2 1,-20 8,-12 24,29-27,1 0,1 1,-1-1,1 1,0-1,1 1,-1 0,1 0,1 0,-1 0,1 1,1-1,-1 0,1 9,0-16,0 1,0-1,0 1,0-1,0 1,0-1,1 1,-1-1,0 1,0-1,0 1,0-1,1 1,-1-1,0 1,0-1,1 1,-1-1,0 0,1 1,-1-1,1 0,-1 1,0-1,1 0,-1 1,1-1,-1 0,1 0,-1 1,1-1,0 0,11-12,5-24,-16 34,0-1,0 1,-1 0,1-1,1 1,-1 0,0 0,1 0,-1 0,3-3,3 7,-2 16,-2 62,-3-80,0 1,0-1,0 0,0 1,0-1,0 1,0-1,0 0,0 1,0-1,0 1,0-1,0 0,0 1,0-1,0 0,1 1,-1-1,0 0,0 1,1-1,-1 0,0 1,0-1,1 0,-1 0,0 1,1-1,-1 0,0 0,1 0,-1 1,0-1,1 0,-1 0,0 0,1 0,-1 0,1 0,-1 0,0 0,1 0,-1 0,1 0,-1 0,0 0,1 0,18-14,-7-1,-22 24,8-6,-1 0,1 0,-1-1,1 1,-1-1,0 0,0 0,0 0,0 0,0 0,-1-1,1 1,0-1,-1 0,1 0,-1 0,1-1,-1 1,0-1,1 0,-1 0,0 0,1 0,-1 0,-5-2,4 0,0-1,0 1,1-1,-1 1,1-1,-1-1,1 1,0-1,0 1,0-1,1 0,0-1,-1 1,1-1,1 1,-4-8,-1-4,0 0,1-1,1 0,1 0,0 0,-2-26,5-107,2 78,0 57,1 0,0 1,5-20,-3 20,-1 0,-1-1,2-26,0 40,6 9,7 14,-14-16,11 17,-13-23,0 1,-1-1,1 0,0 0,-1 0,1 0,0 0,-1 0,1 0,0 0,-1 0,1 0,0 0,0 0,-1 0,1-1,0 1,-1 0,1 0,-1-1,1 1,0 0,-1-1,1 1,-1-1,1 1,-1-1,1 1,-1-1,0 1,1-1,-1 0,1 1,-1-1,0 1,0-1,1 0,-1 0,13-21,-11 17,0 0,1 0,0 1,0 0,0-1,0 1,1 0,-1 0,7-4,-10 8,0 0,0 0,1-1,-1 1,0 0,1 0,-1 0,1 0,-1-1,0 1,1 0,-1 0,1 0,-1 0,0 0,1 0,-1 0,0 0,1 0,-1 0,1 0,-1 0,0 1,1-1,-1 0,0 0,1 0,-1 0,0 1,1-1,-1 0,0 0,1 1,-1-1,1 1,5 17,-3 21,-3-37,2 2,1-16,9-28,-12 38,1 1,0-1,-1 0,1 0,0 0,0 0,0 1,1-1,-1 1,0-1,0 1,1-1,-1 1,1 0,2-2,-3 3,-1 1,1-1,0 1,-1 0,1-1,-1 1,1 0,-1 0,1-1,-1 1,1 0,-1 0,0 0,1-1,-1 1,0 0,0 0,0 0,1 0,-1 0,0 0,0 0,-1-1,1 1,0 1,1 29,-1-30,1 39,1-24,-1 0,-1 0,-1 0,0 0,-1-1,-1 1,-6 18,9-32,0-1,0 0,-1 0,1 1,-1-1,1 0,-1 0,0 0,0 0,1 1,-1-1,0 0,0 0,0-1,0 1,0 0,0 0,0 0,0-1,0 1,-1 0,1-1,0 1,0-1,0 1,-1-1,1 0,0 0,-1 1,1-1,0 0,-2 0,1-1,0 0,1 0,-1 0,1 0,-1 0,1 0,-1 0,1-1,0 1,-1 0,1-1,0 1,0-1,0 1,0-1,1 1,-1-1,0 0,1 1,-1-1,1 0,-1 0,1-2,-1-55,1 51,1 0,-1 0,0 0,-1 0,0 1,0-1,-3-12,0 19,0 9,-1 10,2 15,3-23,0 0,-1 0,-1-1,0 1,0-1,-4 10,5-17,0 0,0-1,0 1,0-1,0 1,0-1,0 1,-1-1,1 0,0 1,-1-1,1 0,-1 0,0 0,1 0,-1-1,0 1,1 0,-1-1,0 1,0-1,0 0,0 1,1-1,-1 0,0 0,0 0,0 0,0-1,0 1,1 0,-1-1,0 1,0-1,0 0,1 1,-3-2,-37-15,27 11,-1 0,1 1,-1 1,-1 0,-25-3,-84 5,124 2,0 0,0 0,0 0,0 0,0 0,1 0,-1-1,0 1,0 0,0 0,1-1,-1 1,0 0,0-1,1 1,-1-1,0 1,1-1,-1 1,0-1,1 0,-1 1,1-1,-1 0,1 1,-1-1,1 0,0 0,-1 1,1-1,-1-1,5-28,-1-3,-5 30,1-1,-1 1,0 0,0 0,0 0,0 0,-1 0,1 0,-1 0,0 1,0-1,0 1,0 0,0 0,0 0,-1 0,1 1,-1-1,1 1,-1 0,1 0,-1 0,-6 0,-11-3,-1 1,-38 1,50 2,-183 5,169 1,36 1,38 2,126-8,-174-1,0 0,0 0,-1 0,1 0,0 1,0-1,0 1,-1-1,1 1,0 0,-1 0,1-1,-1 1,1 0,-1 0,1 1,-1-1,0 0,1 0,-1 1,0-1,0 1,0-1,0 1,0-1,0 1,0 0,-1-1,1 1,-1 0,1-1,-1 1,0 0,1 0,-1 0,0-1,0 1,0 0,-1 0,1 3,-1-2,0 0,0 0,0 0,0 1,0-1,-1 0,1 0,-1-1,0 1,0 0,0 0,0-1,0 0,-1 1,1-1,-1 0,0 0,1 0,-1 0,0-1,-6 3,-5 0,-1-2,0 0,1 0,-1-2,0 0,-19-2,22 1,0 0,-1 0,1 1,-1 1,1 0,-1 1,1 0,0 1,-18 7,8-1,1 0,-2-1,1-1,-1-1,0-1,0-1,-31 1,117-7,171-12,-147 7,97 5,-118 2,-60 0,0 0,1 0,-1-1,0 0,0 0,0-1,0 1,0-1,0-1,-1 1,1-1,0 0,-1 0,9-7,-14 9,1 1,-1 0,0 0,1-1,-1 1,0 0,1-1,-1 1,0-1,1 1,-1 0,0-1,0 1,0-1,1 1,-1-1,0 1,0 0,0-1,0 1,0-1,0 1,0-1,0 1,0-1,0 1,0-1,0 1,0-1,0 1,-1 0,1-1,0 1,0-1,0 1,-1-1,1 1,0 0,0-1,-1 0,-24-9,-31 2,-306 5,45 4,302-3,1-1,0 0,0 0,-27-12,-13-3,130 24,26 5,0-4,133-7,-87-3,-134 4,0 1,-1 0,1 1,22 7,-24-5,0-2,1 0,-1 0,21 0,-28-3,0 0,0-1,-1 1,1-1,0 0,0-1,-1 1,1-1,-1 0,1 0,-1 0,0-1,1 1,-1-1,-1 0,5-4,-4 2,0 1,0-1,0 0,0 0,-1-1,0 1,0-1,0 1,-1-1,0 0,0 0,-1 0,3-13,-3 10,2-1,-1 0,1 1,7-16,-8 22,-1 0,1 0,0 1,0-1,0 0,0 1,0-1,1 1,-1 0,1 0,0 0,-1 0,1 0,0 0,0 1,0 0,0-1,0 1,7-1,-8 2,0 0,-1 0,1 0,0 1,0-1,0 1,0-1,-1 1,1-1,0 1,0 0,-1 0,1 0,-1 0,1 0,-1 0,1 1,-1-1,0 0,1 1,-1-1,0 1,0-1,0 1,0 0,0-1,-1 1,1 0,0 0,-1-1,1 1,-1 0,0 0,0 0,0 3,3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8C96E-ECB6-4C87-B85C-DA9A90D288D4}" type="datetimeFigureOut">
              <a:rPr lang="en-US" smtClean="0"/>
              <a:t>11/07/2020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57FF8-BC37-4121-8E67-D0B9D8BC829A}" type="slidenum">
              <a:rPr lang="en-US" smtClean="0"/>
              <a:t>‹#›</a:t>
            </a:fld>
            <a:endParaRPr lang="en-US"/>
          </a:p>
        </p:txBody>
      </p:sp>
    </p:spTree>
    <p:extLst>
      <p:ext uri="{BB962C8B-B14F-4D97-AF65-F5344CB8AC3E}">
        <p14:creationId xmlns:p14="http://schemas.microsoft.com/office/powerpoint/2010/main" val="249365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3E5E876-FBB7-46E1-B5BB-C6FD0C7A2FFF}" type="datetimeFigureOut">
              <a:rPr lang="en-US" smtClean="0"/>
              <a:t>11/07/2020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A33EC1F-BD48-449B-B2B5-EB4453EE094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4496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3E5E876-FBB7-46E1-B5BB-C6FD0C7A2FFF}" type="datetimeFigureOut">
              <a:rPr lang="en-US" smtClean="0"/>
              <a:t>11/07/2020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3EC1F-BD48-449B-B2B5-EB4453EE094A}" type="slidenum">
              <a:rPr lang="en-US" smtClean="0"/>
              <a:t>‹#›</a:t>
            </a:fld>
            <a:endParaRPr lang="en-US"/>
          </a:p>
        </p:txBody>
      </p:sp>
    </p:spTree>
    <p:extLst>
      <p:ext uri="{BB962C8B-B14F-4D97-AF65-F5344CB8AC3E}">
        <p14:creationId xmlns:p14="http://schemas.microsoft.com/office/powerpoint/2010/main" val="844955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E5E876-FBB7-46E1-B5BB-C6FD0C7A2FFF}" type="datetimeFigureOut">
              <a:rPr lang="en-US" smtClean="0"/>
              <a:t>11/07/2020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3EC1F-BD48-449B-B2B5-EB4453EE094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4178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E5E876-FBB7-46E1-B5BB-C6FD0C7A2FFF}" type="datetimeFigureOut">
              <a:rPr lang="en-US" smtClean="0"/>
              <a:t>11/07/2020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3EC1F-BD48-449B-B2B5-EB4453EE094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4799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E5E876-FBB7-46E1-B5BB-C6FD0C7A2FFF}" type="datetimeFigureOut">
              <a:rPr lang="en-US" smtClean="0"/>
              <a:t>11/07/2020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3EC1F-BD48-449B-B2B5-EB4453EE094A}" type="slidenum">
              <a:rPr lang="en-US" smtClean="0"/>
              <a:t>‹#›</a:t>
            </a:fld>
            <a:endParaRPr lang="en-US"/>
          </a:p>
        </p:txBody>
      </p:sp>
    </p:spTree>
    <p:extLst>
      <p:ext uri="{BB962C8B-B14F-4D97-AF65-F5344CB8AC3E}">
        <p14:creationId xmlns:p14="http://schemas.microsoft.com/office/powerpoint/2010/main" val="3609008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E5E876-FBB7-46E1-B5BB-C6FD0C7A2FFF}" type="datetimeFigureOut">
              <a:rPr lang="en-US" smtClean="0"/>
              <a:t>11/07/2020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3EC1F-BD48-449B-B2B5-EB4453EE094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0074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E5E876-FBB7-46E1-B5BB-C6FD0C7A2FFF}" type="datetimeFigureOut">
              <a:rPr lang="en-US" smtClean="0"/>
              <a:t>11/07/2020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3EC1F-BD48-449B-B2B5-EB4453EE094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7120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5E876-FBB7-46E1-B5BB-C6FD0C7A2FFF}" type="datetimeFigureOut">
              <a:rPr lang="en-US" smtClean="0"/>
              <a:t>11/07/2020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3EC1F-BD48-449B-B2B5-EB4453EE094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1203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5E876-FBB7-46E1-B5BB-C6FD0C7A2FFF}" type="datetimeFigureOut">
              <a:rPr lang="en-US" smtClean="0"/>
              <a:t>11/07/2020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3EC1F-BD48-449B-B2B5-EB4453EE094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5092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5E876-FBB7-46E1-B5BB-C6FD0C7A2FFF}" type="datetimeFigureOut">
              <a:rPr lang="en-US" smtClean="0"/>
              <a:t>11/07/2020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3EC1F-BD48-449B-B2B5-EB4453EE094A}" type="slidenum">
              <a:rPr lang="en-US" smtClean="0"/>
              <a:t>‹#›</a:t>
            </a:fld>
            <a:endParaRPr lang="en-US"/>
          </a:p>
        </p:txBody>
      </p:sp>
    </p:spTree>
    <p:extLst>
      <p:ext uri="{BB962C8B-B14F-4D97-AF65-F5344CB8AC3E}">
        <p14:creationId xmlns:p14="http://schemas.microsoft.com/office/powerpoint/2010/main" val="2073964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E5E876-FBB7-46E1-B5BB-C6FD0C7A2FFF}" type="datetimeFigureOut">
              <a:rPr lang="en-US" smtClean="0"/>
              <a:t>11/07/2020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3EC1F-BD48-449B-B2B5-EB4453EE094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341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E5E876-FBB7-46E1-B5BB-C6FD0C7A2FFF}" type="datetimeFigureOut">
              <a:rPr lang="en-US" smtClean="0"/>
              <a:t>11/07/2020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3EC1F-BD48-449B-B2B5-EB4453EE094A}"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9807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E5E876-FBB7-46E1-B5BB-C6FD0C7A2FFF}" type="datetimeFigureOut">
              <a:rPr lang="en-US" smtClean="0"/>
              <a:t>11/07/2020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33EC1F-BD48-449B-B2B5-EB4453EE094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03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E5E876-FBB7-46E1-B5BB-C6FD0C7A2FFF}" type="datetimeFigureOut">
              <a:rPr lang="en-US" smtClean="0"/>
              <a:t>11/07/2020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33EC1F-BD48-449B-B2B5-EB4453EE094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0300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5E876-FBB7-46E1-B5BB-C6FD0C7A2FFF}" type="datetimeFigureOut">
              <a:rPr lang="en-US" smtClean="0"/>
              <a:t>11/07/2020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33EC1F-BD48-449B-B2B5-EB4453EE094A}" type="slidenum">
              <a:rPr lang="en-US" smtClean="0"/>
              <a:t>‹#›</a:t>
            </a:fld>
            <a:endParaRPr lang="en-US"/>
          </a:p>
        </p:txBody>
      </p:sp>
    </p:spTree>
    <p:extLst>
      <p:ext uri="{BB962C8B-B14F-4D97-AF65-F5344CB8AC3E}">
        <p14:creationId xmlns:p14="http://schemas.microsoft.com/office/powerpoint/2010/main" val="2508420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3E5E876-FBB7-46E1-B5BB-C6FD0C7A2FFF}" type="datetimeFigureOut">
              <a:rPr lang="en-US" smtClean="0"/>
              <a:t>11/07/2020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3EC1F-BD48-449B-B2B5-EB4453EE094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2036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3E5E876-FBB7-46E1-B5BB-C6FD0C7A2FFF}" type="datetimeFigureOut">
              <a:rPr lang="en-US" smtClean="0"/>
              <a:t>11/07/2020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3EC1F-BD48-449B-B2B5-EB4453EE094A}" type="slidenum">
              <a:rPr lang="en-US" smtClean="0"/>
              <a:t>‹#›</a:t>
            </a:fld>
            <a:endParaRPr lang="en-US"/>
          </a:p>
        </p:txBody>
      </p:sp>
    </p:spTree>
    <p:extLst>
      <p:ext uri="{BB962C8B-B14F-4D97-AF65-F5344CB8AC3E}">
        <p14:creationId xmlns:p14="http://schemas.microsoft.com/office/powerpoint/2010/main" val="63254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E5E876-FBB7-46E1-B5BB-C6FD0C7A2FFF}" type="datetimeFigureOut">
              <a:rPr lang="en-US" smtClean="0"/>
              <a:t>11/07/2020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33EC1F-BD48-449B-B2B5-EB4453EE094A}" type="slidenum">
              <a:rPr lang="en-US" smtClean="0"/>
              <a:t>‹#›</a:t>
            </a:fld>
            <a:endParaRPr lang="en-US"/>
          </a:p>
        </p:txBody>
      </p:sp>
    </p:spTree>
    <p:extLst>
      <p:ext uri="{BB962C8B-B14F-4D97-AF65-F5344CB8AC3E}">
        <p14:creationId xmlns:p14="http://schemas.microsoft.com/office/powerpoint/2010/main" val="332399766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oncertosincero.blogspot.com/2010/08/bela-adormecida.html" TargetMode="External"/><Relationship Id="rId2" Type="http://schemas.openxmlformats.org/officeDocument/2006/relationships/image" Target="../media/image7.jpg&amp;ehk=mU2KEFHrpm6BSnTEZflntw&amp;r=0&amp;pid=OfficeInsert"/><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en.wikipedia.org/wiki/Fanny_Crosby#cite_note-53"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en.wikipedia.org/wiki/Fanny_Crosby#cite_note-Hobbs1997p100-236"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13.png"/><Relationship Id="rId3" Type="http://schemas.openxmlformats.org/officeDocument/2006/relationships/slideLayout" Target="../slideLayouts/slideLayout8.xml"/><Relationship Id="rId7" Type="http://schemas.openxmlformats.org/officeDocument/2006/relationships/image" Target="../media/image10.png"/><Relationship Id="rId12" Type="http://schemas.openxmlformats.org/officeDocument/2006/relationships/customXml" Target="../ink/ink4.xml"/><Relationship Id="rId2" Type="http://schemas.openxmlformats.org/officeDocument/2006/relationships/audio" Target="../media/media1.mid"/><Relationship Id="rId16" Type="http://schemas.openxmlformats.org/officeDocument/2006/relationships/image" Target="../media/image15.png"/><Relationship Id="rId1" Type="http://schemas.microsoft.com/office/2007/relationships/media" Target="../media/media1.mid"/><Relationship Id="rId6" Type="http://schemas.openxmlformats.org/officeDocument/2006/relationships/customXml" Target="../ink/ink1.xml"/><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4.png"/><Relationship Id="rId10" Type="http://schemas.openxmlformats.org/officeDocument/2006/relationships/customXml" Target="../ink/ink3.xml"/><Relationship Id="rId4" Type="http://schemas.openxmlformats.org/officeDocument/2006/relationships/hyperlink" Target="https://www.youtube.com/watch?v=QVLQBAaZzNg" TargetMode="External"/><Relationship Id="rId9" Type="http://schemas.openxmlformats.org/officeDocument/2006/relationships/image" Target="../media/image11.png"/><Relationship Id="rId14" Type="http://schemas.openxmlformats.org/officeDocument/2006/relationships/customXml" Target="../ink/ink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871BB-1093-409A-8E1C-0925C2120DA3}"/>
              </a:ext>
            </a:extLst>
          </p:cNvPr>
          <p:cNvSpPr>
            <a:spLocks noGrp="1"/>
          </p:cNvSpPr>
          <p:nvPr>
            <p:ph type="title"/>
          </p:nvPr>
        </p:nvSpPr>
        <p:spPr/>
        <p:txBody>
          <a:bodyPr>
            <a:normAutofit fontScale="90000"/>
          </a:bodyPr>
          <a:lstStyle/>
          <a:p>
            <a:r>
              <a:rPr lang="en-US" sz="6000" i="1" dirty="0">
                <a:latin typeface="Baskerville Old Face" panose="02020602080505020303" pitchFamily="18" charset="0"/>
              </a:rPr>
              <a:t>This Month’s S.W.A.P. song is: </a:t>
            </a:r>
          </a:p>
        </p:txBody>
      </p:sp>
      <p:pic>
        <p:nvPicPr>
          <p:cNvPr id="6" name="Picture 5" descr="A close up of a red curtain&#10;&#10;Description generated with high confidence">
            <a:extLst>
              <a:ext uri="{FF2B5EF4-FFF2-40B4-BE49-F238E27FC236}">
                <a16:creationId xmlns:a16="http://schemas.microsoft.com/office/drawing/2014/main" id="{0653DCBB-1BA3-4510-B98F-9C0324881BB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BB3D5433-C346-4C58-860C-7492C77023F8}"/>
              </a:ext>
            </a:extLst>
          </p:cNvPr>
          <p:cNvSpPr txBox="1"/>
          <p:nvPr/>
        </p:nvSpPr>
        <p:spPr>
          <a:xfrm>
            <a:off x="0" y="6858000"/>
            <a:ext cx="12192000" cy="230832"/>
          </a:xfrm>
          <a:prstGeom prst="rect">
            <a:avLst/>
          </a:prstGeom>
          <a:noFill/>
        </p:spPr>
        <p:txBody>
          <a:bodyPr wrap="square" rtlCol="0">
            <a:spAutoFit/>
          </a:bodyPr>
          <a:lstStyle/>
          <a:p>
            <a:r>
              <a:rPr lang="en-US" sz="900">
                <a:hlinkClick r:id="rId3" tooltip="http://concertosincero.blogspot.com/2010/08/bela-adormecida.html"/>
              </a:rPr>
              <a:t>This Photo</a:t>
            </a:r>
            <a:r>
              <a:rPr lang="en-US" sz="900"/>
              <a:t> by Unknown Author is licensed under </a:t>
            </a:r>
            <a:r>
              <a:rPr lang="en-US" sz="900">
                <a:hlinkClick r:id="rId4" tooltip="https://creativecommons.org/licenses/by-nc-sa/3.0/"/>
              </a:rPr>
              <a:t>CC BY-NC-SA</a:t>
            </a:r>
            <a:endParaRPr lang="en-US" sz="900"/>
          </a:p>
        </p:txBody>
      </p:sp>
      <p:sp>
        <p:nvSpPr>
          <p:cNvPr id="8" name="Rectangle 7">
            <a:extLst>
              <a:ext uri="{FF2B5EF4-FFF2-40B4-BE49-F238E27FC236}">
                <a16:creationId xmlns:a16="http://schemas.microsoft.com/office/drawing/2014/main" id="{81D5663A-3497-4E3B-AA17-465DD9015A51}"/>
              </a:ext>
            </a:extLst>
          </p:cNvPr>
          <p:cNvSpPr/>
          <p:nvPr/>
        </p:nvSpPr>
        <p:spPr>
          <a:xfrm>
            <a:off x="3010394" y="2285999"/>
            <a:ext cx="6376201" cy="1754326"/>
          </a:xfrm>
          <a:prstGeom prst="rect">
            <a:avLst/>
          </a:prstGeom>
          <a:solidFill>
            <a:schemeClr val="bg1"/>
          </a:solidFill>
        </p:spPr>
        <p:txBody>
          <a:bodyPr wrap="square" lIns="91440" tIns="45720" rIns="91440" bIns="45720">
            <a:spAutoFit/>
          </a:bodyPr>
          <a:lstStyle/>
          <a:p>
            <a:pPr algn="ctr"/>
            <a:r>
              <a:rPr lang="en-US" sz="5400" b="1" i="1" dirty="0">
                <a:ln w="9525">
                  <a:solidFill>
                    <a:schemeClr val="bg1"/>
                  </a:solidFill>
                  <a:prstDash val="solid"/>
                </a:ln>
                <a:effectLst>
                  <a:outerShdw blurRad="12700" dist="38100" dir="2700000" algn="tl" rotWithShape="0">
                    <a:schemeClr val="bg1">
                      <a:lumMod val="50000"/>
                    </a:schemeClr>
                  </a:outerShdw>
                </a:effectLst>
                <a:latin typeface="Baskerville Old Face" panose="02020602080505020303" pitchFamily="18" charset="0"/>
              </a:rPr>
              <a:t>This Month’s S.W.A.P. song is: </a:t>
            </a:r>
            <a:endParaRPr lang="en-US" sz="5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710842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540E-360A-4100-80A8-613F4B294508}"/>
              </a:ext>
            </a:extLst>
          </p:cNvPr>
          <p:cNvSpPr>
            <a:spLocks noGrp="1"/>
          </p:cNvSpPr>
          <p:nvPr>
            <p:ph type="title"/>
          </p:nvPr>
        </p:nvSpPr>
        <p:spPr>
          <a:xfrm>
            <a:off x="1295402" y="3235312"/>
            <a:ext cx="9601196" cy="1303867"/>
          </a:xfrm>
        </p:spPr>
        <p:txBody>
          <a:bodyPr>
            <a:noAutofit/>
          </a:bodyPr>
          <a:lstStyle/>
          <a:p>
            <a:r>
              <a:rPr lang="en-US" sz="7200" b="1" i="0" cap="small" dirty="0">
                <a:solidFill>
                  <a:srgbClr val="000000"/>
                </a:solidFill>
                <a:effectLst/>
                <a:latin typeface="Baskerville Old Face" panose="02020602080505020303" pitchFamily="18" charset="0"/>
              </a:rPr>
              <a:t>I AM THINE, O LORD</a:t>
            </a:r>
            <a:br>
              <a:rPr lang="en-US" sz="3600" b="1" i="0" cap="small" dirty="0">
                <a:solidFill>
                  <a:srgbClr val="000000"/>
                </a:solidFill>
                <a:effectLst/>
                <a:latin typeface="Arial" panose="020B0604020202020204" pitchFamily="34" charset="0"/>
              </a:rPr>
            </a:br>
            <a:endParaRPr lang="en-US" sz="7200" dirty="0"/>
          </a:p>
        </p:txBody>
      </p:sp>
    </p:spTree>
    <p:extLst>
      <p:ext uri="{BB962C8B-B14F-4D97-AF65-F5344CB8AC3E}">
        <p14:creationId xmlns:p14="http://schemas.microsoft.com/office/powerpoint/2010/main" val="3277443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D8DC730-50D9-4C35-BEA4-DB4FCFBD4ED2}"/>
              </a:ext>
            </a:extLst>
          </p:cNvPr>
          <p:cNvSpPr>
            <a:spLocks noGrp="1"/>
          </p:cNvSpPr>
          <p:nvPr>
            <p:ph type="title"/>
          </p:nvPr>
        </p:nvSpPr>
        <p:spPr>
          <a:xfrm>
            <a:off x="961053" y="982131"/>
            <a:ext cx="4236098" cy="1191902"/>
          </a:xfrm>
        </p:spPr>
        <p:txBody>
          <a:bodyPr>
            <a:normAutofit/>
          </a:bodyPr>
          <a:lstStyle/>
          <a:p>
            <a:r>
              <a:rPr lang="en-US" sz="2400" b="1" i="0" cap="small" dirty="0">
                <a:solidFill>
                  <a:srgbClr val="000000"/>
                </a:solidFill>
                <a:effectLst/>
                <a:latin typeface="Baskerville Old Face" panose="02020602080505020303" pitchFamily="18" charset="0"/>
              </a:rPr>
              <a:t>I AM THINE, O LORD</a:t>
            </a:r>
            <a:endParaRPr lang="en-US" dirty="0"/>
          </a:p>
        </p:txBody>
      </p:sp>
      <p:sp>
        <p:nvSpPr>
          <p:cNvPr id="16" name="Content Placeholder 15">
            <a:extLst>
              <a:ext uri="{FF2B5EF4-FFF2-40B4-BE49-F238E27FC236}">
                <a16:creationId xmlns:a16="http://schemas.microsoft.com/office/drawing/2014/main" id="{01891548-BFF6-4438-BAB7-9D7BEA027722}"/>
              </a:ext>
            </a:extLst>
          </p:cNvPr>
          <p:cNvSpPr>
            <a:spLocks noGrp="1"/>
          </p:cNvSpPr>
          <p:nvPr>
            <p:ph idx="1"/>
          </p:nvPr>
        </p:nvSpPr>
        <p:spPr>
          <a:xfrm>
            <a:off x="6031087" y="2778674"/>
            <a:ext cx="5469466" cy="3076842"/>
          </a:xfrm>
        </p:spPr>
        <p:txBody>
          <a:bodyPr>
            <a:noAutofit/>
          </a:bodyPr>
          <a:lstStyle/>
          <a:p>
            <a:pPr marL="0" indent="0">
              <a:buNone/>
            </a:pPr>
            <a:r>
              <a:rPr lang="en-US" sz="900" b="1" dirty="0">
                <a:solidFill>
                  <a:schemeClr val="tx1"/>
                </a:solidFill>
              </a:rPr>
              <a:t>Frances Jane van Alstyne</a:t>
            </a:r>
            <a:r>
              <a:rPr lang="en-US" sz="900" dirty="0">
                <a:solidFill>
                  <a:schemeClr val="tx1"/>
                </a:solidFill>
              </a:rPr>
              <a:t> (March 24, 1820 – February 12, 1915), more commonly known as </a:t>
            </a:r>
            <a:r>
              <a:rPr lang="en-US" sz="900" b="1" dirty="0">
                <a:solidFill>
                  <a:schemeClr val="tx1"/>
                </a:solidFill>
              </a:rPr>
              <a:t>Fanny Crosby</a:t>
            </a:r>
            <a:r>
              <a:rPr lang="en-US" sz="900" dirty="0">
                <a:solidFill>
                  <a:schemeClr val="tx1"/>
                </a:solidFill>
              </a:rPr>
              <a:t>, was an American mission worker, poet, lyricist, and composer. She was one of the most prolific hymnists in history, writing more than 8,000 hymns and gospel songs, with more than 100 million copies printed, despite being blind from shortly after birth. She is also known for her teaching and her rescue mission work. By the end of the 19th century, she was a household name. </a:t>
            </a:r>
          </a:p>
          <a:p>
            <a:pPr marL="0" indent="0">
              <a:buNone/>
            </a:pPr>
            <a:r>
              <a:rPr lang="en-US" sz="900" dirty="0">
                <a:solidFill>
                  <a:schemeClr val="tx1"/>
                </a:solidFill>
              </a:rPr>
              <a:t>Frances Jane Crosby s born on March 24, 1820 in the village of Brewster, about 50 miles (80 km) north of New York City. She was the only child of John Crosby and his second wife Mercy Crosby, both of whom were relatives of Revolutionary War spy Enoch Crosby. Crosby was proud of her Puritan heritage. She traced her ancestry from Anna Brigham and Simon Crosby who arrived in Boston in 1635 (and were among the founders of Harvard College); their descendants married into Mayflower families. At six weeks old, Crosby caught a cold and developed inflammation of the eyes. Mustard poultices were applied to treat the discharges.</a:t>
            </a:r>
            <a:r>
              <a:rPr lang="en-US" sz="900" baseline="30000" dirty="0">
                <a:solidFill>
                  <a:schemeClr val="tx1"/>
                </a:solidFill>
              </a:rPr>
              <a:t> </a:t>
            </a:r>
            <a:r>
              <a:rPr lang="en-US" sz="900" dirty="0">
                <a:solidFill>
                  <a:schemeClr val="tx1"/>
                </a:solidFill>
              </a:rPr>
              <a:t>According to Crosby, this procedure damaged her optic nerves and blinded her, but modern physicians think that her blindness was more likely congenital and, given her age, may simply not have been noticed by her parents.</a:t>
            </a:r>
          </a:p>
          <a:p>
            <a:pPr marL="0" indent="0">
              <a:buNone/>
            </a:pPr>
            <a:r>
              <a:rPr lang="en-US" sz="900" dirty="0">
                <a:solidFill>
                  <a:schemeClr val="tx1"/>
                </a:solidFill>
              </a:rPr>
              <a:t>.John Crosby died in November 1820 when Fanny was only six months old, so she was raised by her mother and maternal grandmother Eunice Paddock Crosby (born about 1778; died about 1831). When Crosby was three, the family moved to North Salem, New York where Eunice had been raised. In April 1825, she was examined by Valentine Mott, who concluded that her condition was inoperable and that her blindness was permanent. </a:t>
            </a:r>
            <a:r>
              <a:rPr lang="en-US" sz="900" dirty="0"/>
              <a:t>Crosby enrolled at the New York Institution for the Blind (NYIB) in 1835, just before her 15th birthday. She remained there for eight years as a student, and another two years as a graduate pupil, during which time she learned to play the piano, organ, harp, and guitar, and became a good soprano singer. While she was studying at NYIB in 1838, her mother Mercy remarried and the couple had three children together.</a:t>
            </a:r>
            <a:r>
              <a:rPr lang="en-US" sz="900" baseline="30000" dirty="0"/>
              <a:t> </a:t>
            </a:r>
            <a:r>
              <a:rPr lang="en-US" sz="900" dirty="0"/>
              <a:t> Mercy's husband abandoned her in 1844.</a:t>
            </a:r>
            <a:endParaRPr lang="en-US" sz="900" dirty="0">
              <a:solidFill>
                <a:schemeClr val="tx1"/>
              </a:solidFill>
            </a:endParaRPr>
          </a:p>
        </p:txBody>
      </p:sp>
      <p:sp>
        <p:nvSpPr>
          <p:cNvPr id="17" name="Text Placeholder 16">
            <a:extLst>
              <a:ext uri="{FF2B5EF4-FFF2-40B4-BE49-F238E27FC236}">
                <a16:creationId xmlns:a16="http://schemas.microsoft.com/office/drawing/2014/main" id="{839A527F-2244-45F4-AB00-01829C6AE6D7}"/>
              </a:ext>
            </a:extLst>
          </p:cNvPr>
          <p:cNvSpPr>
            <a:spLocks noGrp="1"/>
          </p:cNvSpPr>
          <p:nvPr>
            <p:ph type="body" sz="half" idx="2"/>
          </p:nvPr>
        </p:nvSpPr>
        <p:spPr/>
        <p:txBody>
          <a:bodyPr/>
          <a:lstStyle/>
          <a:p>
            <a:pPr algn="l"/>
            <a:r>
              <a:rPr lang="en-US" dirty="0"/>
              <a:t>Author:		Fanny Crosby	 	</a:t>
            </a:r>
          </a:p>
          <a:p>
            <a:pPr algn="l"/>
            <a:r>
              <a:rPr lang="en-US" dirty="0"/>
              <a:t>Music: 	 	W. Howard </a:t>
            </a:r>
            <a:r>
              <a:rPr lang="en-US" dirty="0" err="1"/>
              <a:t>Doane</a:t>
            </a:r>
            <a:r>
              <a:rPr lang="en-US" dirty="0"/>
              <a:t>	</a:t>
            </a:r>
          </a:p>
          <a:p>
            <a:pPr algn="l"/>
            <a:r>
              <a:rPr lang="en-US" dirty="0"/>
              <a:t>Date written:   	1875	</a:t>
            </a:r>
            <a:endParaRPr lang="en-US" b="1" dirty="0"/>
          </a:p>
          <a:p>
            <a:endParaRPr lang="en-US" dirty="0"/>
          </a:p>
        </p:txBody>
      </p:sp>
      <p:sp>
        <p:nvSpPr>
          <p:cNvPr id="20" name="TextBox 19">
            <a:extLst>
              <a:ext uri="{FF2B5EF4-FFF2-40B4-BE49-F238E27FC236}">
                <a16:creationId xmlns:a16="http://schemas.microsoft.com/office/drawing/2014/main" id="{C92DF7F8-2852-4644-B61C-68038CBB4683}"/>
              </a:ext>
            </a:extLst>
          </p:cNvPr>
          <p:cNvSpPr txBox="1"/>
          <p:nvPr/>
        </p:nvSpPr>
        <p:spPr>
          <a:xfrm>
            <a:off x="7396017" y="2315917"/>
            <a:ext cx="2612571" cy="338554"/>
          </a:xfrm>
          <a:prstGeom prst="rect">
            <a:avLst/>
          </a:prstGeom>
          <a:noFill/>
        </p:spPr>
        <p:txBody>
          <a:bodyPr wrap="square" rtlCol="0">
            <a:spAutoFit/>
          </a:bodyPr>
          <a:lstStyle/>
          <a:p>
            <a:pPr algn="ctr"/>
            <a:r>
              <a:rPr lang="en-US" sz="800" b="1" i="0" dirty="0">
                <a:solidFill>
                  <a:srgbClr val="000000"/>
                </a:solidFill>
                <a:effectLst/>
                <a:latin typeface="Arial" panose="020B0604020202020204" pitchFamily="34" charset="0"/>
              </a:rPr>
              <a:t>Fanny Crosby </a:t>
            </a:r>
          </a:p>
          <a:p>
            <a:pPr algn="ctr"/>
            <a:r>
              <a:rPr lang="en-US" sz="800" b="1" i="0" dirty="0">
                <a:solidFill>
                  <a:srgbClr val="000000"/>
                </a:solidFill>
                <a:effectLst/>
                <a:latin typeface="Arial" panose="020B0604020202020204" pitchFamily="34" charset="0"/>
              </a:rPr>
              <a:t>(1820–1915)</a:t>
            </a:r>
            <a:endParaRPr lang="en-US" sz="800" b="1" dirty="0"/>
          </a:p>
        </p:txBody>
      </p:sp>
      <p:pic>
        <p:nvPicPr>
          <p:cNvPr id="3" name="Picture 2" descr="A person sitting on a table&#10;&#10;Description automatically generated">
            <a:extLst>
              <a:ext uri="{FF2B5EF4-FFF2-40B4-BE49-F238E27FC236}">
                <a16:creationId xmlns:a16="http://schemas.microsoft.com/office/drawing/2014/main" id="{3843F092-B58E-45C6-A02E-4FD9E4342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7393" y="692091"/>
            <a:ext cx="1269887" cy="1722222"/>
          </a:xfrm>
          <a:prstGeom prst="rect">
            <a:avLst/>
          </a:prstGeom>
          <a:ln>
            <a:noFill/>
          </a:ln>
          <a:effectLst>
            <a:softEdge rad="112500"/>
          </a:effectLst>
        </p:spPr>
      </p:pic>
    </p:spTree>
    <p:extLst>
      <p:ext uri="{BB962C8B-B14F-4D97-AF65-F5344CB8AC3E}">
        <p14:creationId xmlns:p14="http://schemas.microsoft.com/office/powerpoint/2010/main" val="1592190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DB3E6-3EBE-4C98-967E-5C952DF1180A}"/>
              </a:ext>
            </a:extLst>
          </p:cNvPr>
          <p:cNvSpPr>
            <a:spLocks noGrp="1"/>
          </p:cNvSpPr>
          <p:nvPr>
            <p:ph type="title"/>
          </p:nvPr>
        </p:nvSpPr>
        <p:spPr>
          <a:xfrm>
            <a:off x="975029" y="2046005"/>
            <a:ext cx="3718455" cy="515767"/>
          </a:xfrm>
        </p:spPr>
        <p:txBody>
          <a:bodyPr>
            <a:normAutofit fontScale="90000"/>
          </a:bodyPr>
          <a:lstStyle/>
          <a:p>
            <a:r>
              <a:rPr lang="en-US" b="1" cap="small" dirty="0">
                <a:solidFill>
                  <a:srgbClr val="000000"/>
                </a:solidFill>
                <a:latin typeface="Baskerville Old Face" panose="02020602080505020303" pitchFamily="18" charset="0"/>
              </a:rPr>
              <a:t>I</a:t>
            </a:r>
            <a:r>
              <a:rPr lang="en-US" sz="2400" b="1" i="0" cap="small" dirty="0">
                <a:solidFill>
                  <a:srgbClr val="000000"/>
                </a:solidFill>
                <a:effectLst/>
                <a:latin typeface="Baskerville Old Face" panose="02020602080505020303" pitchFamily="18" charset="0"/>
              </a:rPr>
              <a:t> AM THINE, O LORD</a:t>
            </a:r>
            <a:br>
              <a:rPr lang="en-US" sz="2400" b="1" i="0" cap="small" dirty="0">
                <a:solidFill>
                  <a:srgbClr val="000000"/>
                </a:solidFill>
                <a:effectLst/>
                <a:latin typeface="Baskerville Old Face" panose="02020602080505020303" pitchFamily="18" charset="0"/>
              </a:rPr>
            </a:br>
            <a:br>
              <a:rPr lang="en-US" sz="2400" b="1" i="0" cap="small" dirty="0">
                <a:solidFill>
                  <a:srgbClr val="000000"/>
                </a:solidFill>
                <a:effectLst/>
                <a:latin typeface="Baskerville Old Face" panose="02020602080505020303" pitchFamily="18" charset="0"/>
              </a:rPr>
            </a:br>
            <a:r>
              <a:rPr lang="en-US" sz="1800" i="1" cap="small" dirty="0">
                <a:solidFill>
                  <a:srgbClr val="000000"/>
                </a:solidFill>
                <a:effectLst/>
                <a:latin typeface="Baskerville Old Face" panose="02020602080505020303" pitchFamily="18" charset="0"/>
              </a:rPr>
              <a:t>Biography continued………</a:t>
            </a:r>
            <a:endParaRPr lang="en-US" sz="1800" i="1" dirty="0"/>
          </a:p>
        </p:txBody>
      </p:sp>
      <p:sp>
        <p:nvSpPr>
          <p:cNvPr id="4" name="Text Placeholder 3">
            <a:extLst>
              <a:ext uri="{FF2B5EF4-FFF2-40B4-BE49-F238E27FC236}">
                <a16:creationId xmlns:a16="http://schemas.microsoft.com/office/drawing/2014/main" id="{EEF3A7DB-28F2-4A6C-B282-6966106D64B7}"/>
              </a:ext>
            </a:extLst>
          </p:cNvPr>
          <p:cNvSpPr>
            <a:spLocks noGrp="1"/>
          </p:cNvSpPr>
          <p:nvPr>
            <p:ph type="body" sz="half" idx="2"/>
          </p:nvPr>
        </p:nvSpPr>
        <p:spPr>
          <a:xfrm>
            <a:off x="1293811" y="3208345"/>
            <a:ext cx="3718455" cy="2438404"/>
          </a:xfrm>
        </p:spPr>
        <p:txBody>
          <a:bodyPr/>
          <a:lstStyle/>
          <a:p>
            <a:pPr algn="l"/>
            <a:r>
              <a:rPr lang="en-US" dirty="0"/>
              <a:t>Author:		Fanny Crosby	 	</a:t>
            </a:r>
          </a:p>
          <a:p>
            <a:pPr algn="l"/>
            <a:r>
              <a:rPr lang="en-US" dirty="0"/>
              <a:t>Music: 	 	W. Howard </a:t>
            </a:r>
            <a:r>
              <a:rPr lang="en-US" dirty="0" err="1"/>
              <a:t>Doane</a:t>
            </a:r>
            <a:r>
              <a:rPr lang="en-US" dirty="0"/>
              <a:t>	</a:t>
            </a:r>
          </a:p>
          <a:p>
            <a:pPr algn="l"/>
            <a:r>
              <a:rPr lang="en-US" dirty="0"/>
              <a:t>Date written:   	1875	</a:t>
            </a:r>
            <a:endParaRPr lang="en-US" b="1" dirty="0"/>
          </a:p>
          <a:p>
            <a:endParaRPr lang="en-US" dirty="0"/>
          </a:p>
        </p:txBody>
      </p:sp>
      <p:sp>
        <p:nvSpPr>
          <p:cNvPr id="6" name="TextBox 5">
            <a:extLst>
              <a:ext uri="{FF2B5EF4-FFF2-40B4-BE49-F238E27FC236}">
                <a16:creationId xmlns:a16="http://schemas.microsoft.com/office/drawing/2014/main" id="{47734BAC-C7C4-4250-9D87-094A3E52B96F}"/>
              </a:ext>
            </a:extLst>
          </p:cNvPr>
          <p:cNvSpPr txBox="1"/>
          <p:nvPr/>
        </p:nvSpPr>
        <p:spPr>
          <a:xfrm>
            <a:off x="5969281" y="2303889"/>
            <a:ext cx="5553512" cy="4247317"/>
          </a:xfrm>
          <a:prstGeom prst="rect">
            <a:avLst/>
          </a:prstGeom>
          <a:noFill/>
        </p:spPr>
        <p:txBody>
          <a:bodyPr wrap="square">
            <a:spAutoFit/>
          </a:bodyPr>
          <a:lstStyle/>
          <a:p>
            <a:pPr marL="0" indent="0">
              <a:buNone/>
            </a:pPr>
            <a:r>
              <a:rPr lang="en-US" sz="900" dirty="0"/>
              <a:t>After graduation from the NYIB in 1843, Crosby joined a group of lobbyists in Washington, D.C. arguing for support of education for the blind. She was the first woman to speak in the United States Senate when she read a poem there.</a:t>
            </a:r>
            <a:r>
              <a:rPr lang="en-US" sz="900" baseline="30000" dirty="0"/>
              <a:t> </a:t>
            </a:r>
            <a:r>
              <a:rPr lang="en-US" sz="900" dirty="0"/>
              <a:t>She appeared before the joint houses of Congress and recited these lines:</a:t>
            </a:r>
          </a:p>
          <a:p>
            <a:pPr marL="0" indent="0">
              <a:buNone/>
            </a:pPr>
            <a:r>
              <a:rPr lang="en-US" sz="900" i="1" dirty="0"/>
              <a:t>O ye, who here from every state convene,</a:t>
            </a:r>
            <a:br>
              <a:rPr lang="en-US" sz="900" i="1" dirty="0"/>
            </a:br>
            <a:r>
              <a:rPr lang="en-US" sz="900" i="1" dirty="0"/>
              <a:t>Illustrious band! may we not hope the scene</a:t>
            </a:r>
            <a:br>
              <a:rPr lang="en-US" sz="900" i="1" dirty="0"/>
            </a:br>
            <a:r>
              <a:rPr lang="en-US" sz="900" i="1" dirty="0"/>
              <a:t>You now behold will prove to every mind</a:t>
            </a:r>
            <a:br>
              <a:rPr lang="en-US" sz="900" i="1" dirty="0"/>
            </a:br>
            <a:r>
              <a:rPr lang="en-US" sz="900" i="1" dirty="0"/>
              <a:t>Instruction hath a ray to cheer the blind.</a:t>
            </a:r>
          </a:p>
          <a:p>
            <a:pPr marL="0" indent="0">
              <a:buNone/>
            </a:pPr>
            <a:r>
              <a:rPr lang="en-US" sz="900" dirty="0"/>
              <a:t>In the summer of 1843, Crosby met Alexander van Alstyne, Jr. (sometimes spelled van </a:t>
            </a:r>
            <a:r>
              <a:rPr lang="en-US" sz="900" dirty="0" err="1"/>
              <a:t>Alstine</a:t>
            </a:r>
            <a:r>
              <a:rPr lang="en-US" sz="900" dirty="0"/>
              <a:t> or van </a:t>
            </a:r>
            <a:r>
              <a:rPr lang="en-US" sz="900" dirty="0" err="1"/>
              <a:t>Alsteine</a:t>
            </a:r>
            <a:r>
              <a:rPr lang="en-US" sz="900" dirty="0"/>
              <a:t>), called "Van" by his friends. He also was blind and enrolled at the NYIB, where he was a casual acquaintance of Crosby and sometimes a student in her classes.</a:t>
            </a:r>
            <a:endParaRPr lang="en-US" sz="900" baseline="30000" dirty="0"/>
          </a:p>
          <a:p>
            <a:pPr marL="0" indent="0">
              <a:buNone/>
            </a:pPr>
            <a:r>
              <a:rPr lang="en-US" sz="900" dirty="0"/>
              <a:t>In April 1846, Crosby spoke before a joint session of the United States Congress, with delegations from the Boston and Philadelphia Institutions for the Blind,</a:t>
            </a:r>
            <a:r>
              <a:rPr lang="en-US" sz="900" baseline="30000" dirty="0">
                <a:hlinkClick r:id="rId2"/>
              </a:rPr>
              <a:t>]</a:t>
            </a:r>
            <a:r>
              <a:rPr lang="en-US" sz="900" dirty="0"/>
              <a:t> "to advocate support for the education of the blind in Boston, Philadelphia, and New York". She testified before a special congressional subcommittee, and she performed in the music room at the White House for President Polk and his wife. Among the songs that she sang as she accompanied herself on the piano was her own composition:</a:t>
            </a:r>
          </a:p>
          <a:p>
            <a:pPr marL="0" indent="0">
              <a:buNone/>
            </a:pPr>
            <a:r>
              <a:rPr lang="en-US" sz="900" dirty="0"/>
              <a:t>Our President! We humbly turn to thee –Are not the blind the objects of thy care?</a:t>
            </a:r>
          </a:p>
          <a:p>
            <a:pPr marL="0" indent="0">
              <a:buNone/>
            </a:pPr>
            <a:r>
              <a:rPr lang="en-US" sz="900" dirty="0"/>
              <a:t>In 1846, Crosby was an instructor at the NYIB and was listed as a "graduate pupil". She subsequently joined the school's faculty, teaching grammar, rhetoric, and history; she remained there until three days before her wedding on March 5, 1858. While teaching at the NYIB, she befriended future US president Grover Cleveland then aged 17. The two spent many hours together at the end of each day, and he often transcribed the poems that she dictated to him. He wrote her a recommendation which was published in her 1906 autobiography. She wrote a poem that was read at the dedication of Cleveland's birthplace in Caldwell, New Jersey in March 1913, being unable to attend due to her health. There was a cholera epidemic in New York City from May to November 1849, and she remained at the NYIB to nurse the sick rather than leaving the city. Subsequently, according to </a:t>
            </a:r>
            <a:r>
              <a:rPr lang="en-US" sz="900" dirty="0" err="1"/>
              <a:t>Blumhofer</a:t>
            </a:r>
            <a:r>
              <a:rPr lang="en-US" sz="900" dirty="0"/>
              <a:t>, "Crosby seemed worn, languid, even depressed" when the Institution re-opened in November, forcing her to teach a lighter load. According to Bernard Ruffin: In this atmosphere of death and gloom, Fanny became increasingly introspective over her soul’s welfare. She began to realize that something was lacking in her spiritual life. She knew that she had gotten wrapped up in social, political, and educational reform, and did not have a true love for God in her heart.</a:t>
            </a:r>
          </a:p>
          <a:p>
            <a:pPr marL="0" indent="0">
              <a:buNone/>
            </a:pPr>
            <a:endParaRPr lang="en-US" sz="1800" dirty="0"/>
          </a:p>
        </p:txBody>
      </p:sp>
      <p:sp>
        <p:nvSpPr>
          <p:cNvPr id="9" name="TextBox 8">
            <a:extLst>
              <a:ext uri="{FF2B5EF4-FFF2-40B4-BE49-F238E27FC236}">
                <a16:creationId xmlns:a16="http://schemas.microsoft.com/office/drawing/2014/main" id="{74EB061B-966C-4845-9B74-5FCEFF609A9E}"/>
              </a:ext>
            </a:extLst>
          </p:cNvPr>
          <p:cNvSpPr txBox="1"/>
          <p:nvPr/>
        </p:nvSpPr>
        <p:spPr>
          <a:xfrm>
            <a:off x="8104956" y="1857534"/>
            <a:ext cx="1064211" cy="369332"/>
          </a:xfrm>
          <a:prstGeom prst="rect">
            <a:avLst/>
          </a:prstGeom>
          <a:noFill/>
        </p:spPr>
        <p:txBody>
          <a:bodyPr wrap="square" rtlCol="0">
            <a:spAutoFit/>
          </a:bodyPr>
          <a:lstStyle/>
          <a:p>
            <a:pPr algn="ctr"/>
            <a:r>
              <a:rPr lang="en-US" sz="900" b="1" i="0" dirty="0">
                <a:solidFill>
                  <a:srgbClr val="000000"/>
                </a:solidFill>
                <a:effectLst/>
                <a:latin typeface="Arial" panose="020B0604020202020204" pitchFamily="34" charset="0"/>
              </a:rPr>
              <a:t>Fanny Crosby </a:t>
            </a:r>
          </a:p>
          <a:p>
            <a:pPr algn="ctr"/>
            <a:r>
              <a:rPr lang="en-US" sz="900" b="1" i="0" dirty="0">
                <a:solidFill>
                  <a:srgbClr val="000000"/>
                </a:solidFill>
                <a:effectLst/>
                <a:latin typeface="Arial" panose="020B0604020202020204" pitchFamily="34" charset="0"/>
              </a:rPr>
              <a:t>(1820–1915)</a:t>
            </a:r>
            <a:endParaRPr lang="en-US" sz="900" b="1" dirty="0"/>
          </a:p>
        </p:txBody>
      </p:sp>
      <p:pic>
        <p:nvPicPr>
          <p:cNvPr id="11" name="Picture 10" descr="A person sitting on a table&#10;&#10;Description automatically generated">
            <a:extLst>
              <a:ext uri="{FF2B5EF4-FFF2-40B4-BE49-F238E27FC236}">
                <a16:creationId xmlns:a16="http://schemas.microsoft.com/office/drawing/2014/main" id="{0B5931B3-29B3-414B-9A83-62A0D442B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9774" y="654342"/>
            <a:ext cx="1217643" cy="1503890"/>
          </a:xfrm>
          <a:prstGeom prst="rect">
            <a:avLst/>
          </a:prstGeom>
          <a:ln>
            <a:noFill/>
          </a:ln>
          <a:effectLst>
            <a:softEdge rad="112500"/>
          </a:effectLst>
        </p:spPr>
      </p:pic>
    </p:spTree>
    <p:extLst>
      <p:ext uri="{BB962C8B-B14F-4D97-AF65-F5344CB8AC3E}">
        <p14:creationId xmlns:p14="http://schemas.microsoft.com/office/powerpoint/2010/main" val="4187671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DB3E6-3EBE-4C98-967E-5C952DF1180A}"/>
              </a:ext>
            </a:extLst>
          </p:cNvPr>
          <p:cNvSpPr>
            <a:spLocks noGrp="1"/>
          </p:cNvSpPr>
          <p:nvPr>
            <p:ph type="title"/>
          </p:nvPr>
        </p:nvSpPr>
        <p:spPr/>
        <p:txBody>
          <a:bodyPr>
            <a:normAutofit/>
          </a:bodyPr>
          <a:lstStyle/>
          <a:p>
            <a:r>
              <a:rPr lang="en-US" sz="2700" b="1" cap="small" dirty="0">
                <a:solidFill>
                  <a:srgbClr val="000000"/>
                </a:solidFill>
                <a:latin typeface="Baskerville Old Face" panose="02020602080505020303" pitchFamily="18" charset="0"/>
              </a:rPr>
              <a:t>I</a:t>
            </a:r>
            <a:r>
              <a:rPr lang="en-US" sz="2700" b="1" i="0" cap="small" dirty="0">
                <a:solidFill>
                  <a:srgbClr val="000000"/>
                </a:solidFill>
                <a:effectLst/>
                <a:latin typeface="Baskerville Old Face" panose="02020602080505020303" pitchFamily="18" charset="0"/>
              </a:rPr>
              <a:t> AM THINE, O LORD</a:t>
            </a:r>
            <a:br>
              <a:rPr lang="en-US" sz="2700" b="1" i="0" cap="small" dirty="0">
                <a:solidFill>
                  <a:srgbClr val="000000"/>
                </a:solidFill>
                <a:effectLst/>
                <a:latin typeface="Baskerville Old Face" panose="02020602080505020303" pitchFamily="18" charset="0"/>
              </a:rPr>
            </a:br>
            <a:br>
              <a:rPr lang="en-US" sz="3200" b="1" i="0" cap="small" dirty="0">
                <a:solidFill>
                  <a:srgbClr val="000000"/>
                </a:solidFill>
                <a:effectLst/>
                <a:latin typeface="Baskerville Old Face" panose="02020602080505020303" pitchFamily="18" charset="0"/>
              </a:rPr>
            </a:br>
            <a:r>
              <a:rPr lang="en-US" sz="1800" i="1" cap="small" dirty="0">
                <a:solidFill>
                  <a:srgbClr val="000000"/>
                </a:solidFill>
                <a:effectLst/>
                <a:latin typeface="Baskerville Old Face" panose="02020602080505020303" pitchFamily="18" charset="0"/>
              </a:rPr>
              <a:t>Biography continued………</a:t>
            </a:r>
            <a:endParaRPr lang="en-US" sz="1800" dirty="0"/>
          </a:p>
        </p:txBody>
      </p:sp>
      <p:sp>
        <p:nvSpPr>
          <p:cNvPr id="4" name="Text Placeholder 3">
            <a:extLst>
              <a:ext uri="{FF2B5EF4-FFF2-40B4-BE49-F238E27FC236}">
                <a16:creationId xmlns:a16="http://schemas.microsoft.com/office/drawing/2014/main" id="{EEF3A7DB-28F2-4A6C-B282-6966106D64B7}"/>
              </a:ext>
            </a:extLst>
          </p:cNvPr>
          <p:cNvSpPr>
            <a:spLocks noGrp="1"/>
          </p:cNvSpPr>
          <p:nvPr>
            <p:ph type="body" sz="half" idx="2"/>
          </p:nvPr>
        </p:nvSpPr>
        <p:spPr/>
        <p:txBody>
          <a:bodyPr/>
          <a:lstStyle/>
          <a:p>
            <a:pPr algn="l"/>
            <a:r>
              <a:rPr lang="en-US" dirty="0"/>
              <a:t>Author:		Fanny Crosby	 	</a:t>
            </a:r>
          </a:p>
          <a:p>
            <a:pPr algn="l"/>
            <a:r>
              <a:rPr lang="en-US" dirty="0"/>
              <a:t>Music: 	 	W. Howard </a:t>
            </a:r>
            <a:r>
              <a:rPr lang="en-US" dirty="0" err="1"/>
              <a:t>Doane</a:t>
            </a:r>
            <a:r>
              <a:rPr lang="en-US" dirty="0"/>
              <a:t>	</a:t>
            </a:r>
          </a:p>
          <a:p>
            <a:pPr algn="l"/>
            <a:r>
              <a:rPr lang="en-US" dirty="0"/>
              <a:t>Date written:   	1875	</a:t>
            </a:r>
            <a:endParaRPr lang="en-US" b="1" dirty="0"/>
          </a:p>
          <a:p>
            <a:endParaRPr lang="en-US" dirty="0"/>
          </a:p>
        </p:txBody>
      </p:sp>
      <p:sp>
        <p:nvSpPr>
          <p:cNvPr id="6" name="TextBox 5">
            <a:extLst>
              <a:ext uri="{FF2B5EF4-FFF2-40B4-BE49-F238E27FC236}">
                <a16:creationId xmlns:a16="http://schemas.microsoft.com/office/drawing/2014/main" id="{040E518E-9EAE-4F70-A9EC-C30390AD5290}"/>
              </a:ext>
            </a:extLst>
          </p:cNvPr>
          <p:cNvSpPr txBox="1"/>
          <p:nvPr/>
        </p:nvSpPr>
        <p:spPr>
          <a:xfrm>
            <a:off x="5905849" y="2272802"/>
            <a:ext cx="5710805" cy="3954929"/>
          </a:xfrm>
          <a:prstGeom prst="rect">
            <a:avLst/>
          </a:prstGeom>
          <a:noFill/>
        </p:spPr>
        <p:txBody>
          <a:bodyPr wrap="square">
            <a:spAutoFit/>
          </a:bodyPr>
          <a:lstStyle/>
          <a:p>
            <a:pPr marL="0" indent="0">
              <a:buNone/>
            </a:pPr>
            <a:r>
              <a:rPr lang="en-US" sz="900" dirty="0">
                <a:latin typeface="+mj-lt"/>
              </a:rPr>
              <a:t>In 1859, the van </a:t>
            </a:r>
            <a:r>
              <a:rPr lang="en-US" sz="900" dirty="0" err="1">
                <a:latin typeface="+mj-lt"/>
              </a:rPr>
              <a:t>Alstynes</a:t>
            </a:r>
            <a:r>
              <a:rPr lang="en-US" sz="900" dirty="0">
                <a:latin typeface="+mj-lt"/>
              </a:rPr>
              <a:t> had a daughter named Frances who died in her sleep soon after birth. Some believe that the cause was typhoid fever, although Darlene Neptune speculates that it may have been SIDS, and that Crosby's hymn "Safe in the Arms of Jesus" was inspired by her death.</a:t>
            </a:r>
          </a:p>
          <a:p>
            <a:pPr marL="0" indent="0">
              <a:buNone/>
            </a:pPr>
            <a:r>
              <a:rPr lang="en-US" sz="900" dirty="0">
                <a:latin typeface="+mj-lt"/>
              </a:rPr>
              <a:t>After the death of their daughter, Van became increasingly reclusive; Crosby never spoke publicly about being a mother, aside from mentioning it in a few interviews towards the end of her life: "Now I am going to tell you of something that only my closest friends know. I became a mother and knew a mother's love. God gave us a tender babe but the angels came down and took our infant up to God and to His throne". In late 1859, the van </a:t>
            </a:r>
            <a:r>
              <a:rPr lang="en-US" sz="900" dirty="0" err="1">
                <a:latin typeface="+mj-lt"/>
              </a:rPr>
              <a:t>Alstynes</a:t>
            </a:r>
            <a:r>
              <a:rPr lang="en-US" sz="900" dirty="0">
                <a:latin typeface="+mj-lt"/>
              </a:rPr>
              <a:t> moved frequently, "establishing a pattern that continued for the rest of their lives", and never owned their own home, living in rented accommodation without a lease. Crosby attended churches of various denominations until spring 1887. In 1877, Crosby met William J. Kirkpatrick, one of the most prolific composers of gospel song tunes</a:t>
            </a:r>
            <a:r>
              <a:rPr lang="en-US" sz="900" baseline="30000" dirty="0">
                <a:latin typeface="+mj-lt"/>
              </a:rPr>
              <a:t>]</a:t>
            </a:r>
            <a:r>
              <a:rPr lang="en-US" sz="900" dirty="0">
                <a:latin typeface="+mj-lt"/>
              </a:rPr>
              <a:t> and "the most prominent publisher in the Wesleyan/Holiness Movement". She called him "</a:t>
            </a:r>
            <a:r>
              <a:rPr lang="en-US" sz="900" dirty="0" err="1">
                <a:latin typeface="+mj-lt"/>
              </a:rPr>
              <a:t>Kirkie</a:t>
            </a:r>
            <a:r>
              <a:rPr lang="en-US" sz="900" dirty="0">
                <a:latin typeface="+mj-lt"/>
              </a:rPr>
              <a:t>" and wrote many hymns with him. Some of her hymns reflected her Wesleyan beliefs, including her call to consecrated Christian living in "I Am Thine, O Lord" (1875) </a:t>
            </a:r>
          </a:p>
          <a:p>
            <a:pPr marL="0" indent="0">
              <a:buNone/>
            </a:pPr>
            <a:r>
              <a:rPr lang="en-US" sz="900" dirty="0">
                <a:latin typeface="+mj-lt"/>
              </a:rPr>
              <a:t>Crosby was "the most prolific of all nineteenth-century American sacred song writers". By the end of her career she had written almost 9,000 hymns. It is estimated that books containing her lyrics sold 100 million copies.</a:t>
            </a:r>
            <a:r>
              <a:rPr lang="en-US" sz="900" baseline="30000" dirty="0">
                <a:latin typeface="+mj-lt"/>
              </a:rPr>
              <a:t> </a:t>
            </a:r>
            <a:r>
              <a:rPr lang="en-US" sz="900" dirty="0">
                <a:latin typeface="+mj-lt"/>
              </a:rPr>
              <a:t>Crosby set a goal of winning a million people to Christ through her hymns, and whenever she wrote a hymn she prayed it would bring women and men to Christ, and kept careful records of those reported to have been saved through her hymns. Many of Fanny’s hymns emerged from her involvement in the city missions, including "More Like Jesus" (1867), "Pass Me Not, O Gentle </a:t>
            </a:r>
            <a:r>
              <a:rPr lang="en-US" sz="900" dirty="0" err="1">
                <a:latin typeface="+mj-lt"/>
              </a:rPr>
              <a:t>Saviour</a:t>
            </a:r>
            <a:r>
              <a:rPr lang="en-US" sz="900" dirty="0">
                <a:latin typeface="+mj-lt"/>
              </a:rPr>
              <a:t>" (1868), and "Rescue the Perishing" (1869), which became the "theme song of the home missions movement"</a:t>
            </a:r>
            <a:r>
              <a:rPr lang="en-US" sz="900" baseline="30000" dirty="0">
                <a:latin typeface="+mj-lt"/>
                <a:hlinkClick r:id="rId2"/>
              </a:rPr>
              <a:t>]</a:t>
            </a:r>
            <a:r>
              <a:rPr lang="en-US" sz="900" dirty="0">
                <a:latin typeface="+mj-lt"/>
              </a:rPr>
              <a:t> and was "perhaps the most popular city mission song", with its "wedding of personal piety and compassion for humanity". She celebrated the rescue mission movement in her 1895 hymn "The Rescue Band".</a:t>
            </a:r>
          </a:p>
          <a:p>
            <a:pPr marL="0" indent="0">
              <a:buNone/>
            </a:pPr>
            <a:r>
              <a:rPr lang="en-US" sz="900" dirty="0">
                <a:latin typeface="+mj-lt"/>
              </a:rPr>
              <a:t>Crosby's hymn writing declined in later years, but she was active in speaking engagements and missionary work among America's urban poor almost until she died. She was well known, and she often met with presidents, generals, and other dignitaries. </a:t>
            </a:r>
          </a:p>
          <a:p>
            <a:pPr marL="0" indent="0">
              <a:buNone/>
            </a:pPr>
            <a:r>
              <a:rPr lang="en-US" sz="900" dirty="0">
                <a:latin typeface="+mj-lt"/>
              </a:rPr>
              <a:t>Crosby died at Bridgeport of arteriosclerosis and a cerebral hemorrhage on February 12, 1915 after a six-month illness, aged 94. She was buried at Mountain Grove Cemetery in Bridgeport, CT near her mother and other members of her family. Her family erected a very small tombstone at her request which carried the words: "Aunt Fanny: She hath done what she could; Fanny J. Crosby".</a:t>
            </a:r>
          </a:p>
          <a:p>
            <a:pPr marL="0" indent="0">
              <a:buNone/>
            </a:pPr>
            <a:endParaRPr lang="en-US" sz="800" dirty="0"/>
          </a:p>
        </p:txBody>
      </p:sp>
      <p:pic>
        <p:nvPicPr>
          <p:cNvPr id="8" name="Picture 7" descr="A person sitting on a table&#10;&#10;Description automatically generated">
            <a:extLst>
              <a:ext uri="{FF2B5EF4-FFF2-40B4-BE49-F238E27FC236}">
                <a16:creationId xmlns:a16="http://schemas.microsoft.com/office/drawing/2014/main" id="{6F8F1773-70F9-4A3A-8917-87C29BB25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4295" y="630269"/>
            <a:ext cx="1062604" cy="1394884"/>
          </a:xfrm>
          <a:prstGeom prst="rect">
            <a:avLst/>
          </a:prstGeom>
          <a:ln>
            <a:noFill/>
          </a:ln>
          <a:effectLst>
            <a:softEdge rad="112500"/>
          </a:effectLst>
        </p:spPr>
      </p:pic>
      <p:sp>
        <p:nvSpPr>
          <p:cNvPr id="10" name="TextBox 9">
            <a:extLst>
              <a:ext uri="{FF2B5EF4-FFF2-40B4-BE49-F238E27FC236}">
                <a16:creationId xmlns:a16="http://schemas.microsoft.com/office/drawing/2014/main" id="{5087B8FF-8B22-497F-A9D3-96C7147C1134}"/>
              </a:ext>
            </a:extLst>
          </p:cNvPr>
          <p:cNvSpPr txBox="1"/>
          <p:nvPr/>
        </p:nvSpPr>
        <p:spPr>
          <a:xfrm>
            <a:off x="5713950" y="1655821"/>
            <a:ext cx="6094602" cy="369332"/>
          </a:xfrm>
          <a:prstGeom prst="rect">
            <a:avLst/>
          </a:prstGeom>
          <a:noFill/>
        </p:spPr>
        <p:txBody>
          <a:bodyPr wrap="square">
            <a:spAutoFit/>
          </a:bodyPr>
          <a:lstStyle/>
          <a:p>
            <a:pPr algn="ctr"/>
            <a:r>
              <a:rPr lang="en-US" sz="900" b="1" i="0" dirty="0">
                <a:solidFill>
                  <a:srgbClr val="000000"/>
                </a:solidFill>
                <a:effectLst/>
                <a:latin typeface="Arial" panose="020B0604020202020204" pitchFamily="34" charset="0"/>
              </a:rPr>
              <a:t>Fanny Crosby </a:t>
            </a:r>
          </a:p>
          <a:p>
            <a:pPr algn="ctr"/>
            <a:r>
              <a:rPr lang="en-US" sz="900" b="1" i="0" dirty="0">
                <a:solidFill>
                  <a:srgbClr val="000000"/>
                </a:solidFill>
                <a:effectLst/>
                <a:latin typeface="Arial" panose="020B0604020202020204" pitchFamily="34" charset="0"/>
              </a:rPr>
              <a:t>(1820–1915)</a:t>
            </a:r>
            <a:endParaRPr lang="en-US" sz="900" b="1" dirty="0"/>
          </a:p>
        </p:txBody>
      </p:sp>
    </p:spTree>
    <p:extLst>
      <p:ext uri="{BB962C8B-B14F-4D97-AF65-F5344CB8AC3E}">
        <p14:creationId xmlns:p14="http://schemas.microsoft.com/office/powerpoint/2010/main" val="2228599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223C768-01A2-4B3C-86F2-86F18374C67B}"/>
              </a:ext>
            </a:extLst>
          </p:cNvPr>
          <p:cNvSpPr>
            <a:spLocks noChangeArrowheads="1"/>
          </p:cNvSpPr>
          <p:nvPr/>
        </p:nvSpPr>
        <p:spPr bwMode="auto">
          <a:xfrm>
            <a:off x="7430892" y="593128"/>
            <a:ext cx="3917658"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altLang="en-US" sz="1400" b="1" dirty="0">
                <a:latin typeface="Baskerville Old Face" panose="02020602080505020303" pitchFamily="18" charset="0"/>
              </a:rPr>
              <a:t>Song Lyrics:</a:t>
            </a:r>
          </a:p>
          <a:p>
            <a:pPr algn="ctr"/>
            <a:r>
              <a:rPr lang="en-US" sz="1400" b="0" i="0" dirty="0">
                <a:solidFill>
                  <a:srgbClr val="333333"/>
                </a:solidFill>
                <a:effectLst/>
                <a:latin typeface="Baskerville Old Face" panose="02020602080505020303" pitchFamily="18" charset="0"/>
              </a:rPr>
              <a:t>I am Thine, O Lord, I have heard Thy voice,</a:t>
            </a:r>
            <a:br>
              <a:rPr lang="en-US" sz="1400" dirty="0">
                <a:latin typeface="Baskerville Old Face" panose="02020602080505020303" pitchFamily="18" charset="0"/>
              </a:rPr>
            </a:br>
            <a:r>
              <a:rPr lang="en-US" sz="1400" b="0" i="0" dirty="0">
                <a:solidFill>
                  <a:srgbClr val="333333"/>
                </a:solidFill>
                <a:effectLst/>
                <a:latin typeface="Baskerville Old Face" panose="02020602080505020303" pitchFamily="18" charset="0"/>
              </a:rPr>
              <a:t>  And it told Thy love to me;</a:t>
            </a:r>
            <a:br>
              <a:rPr lang="en-US" sz="1400" dirty="0">
                <a:latin typeface="Baskerville Old Face" panose="02020602080505020303" pitchFamily="18" charset="0"/>
              </a:rPr>
            </a:br>
            <a:r>
              <a:rPr lang="en-US" sz="1400" b="0" i="0" dirty="0">
                <a:solidFill>
                  <a:srgbClr val="333333"/>
                </a:solidFill>
                <a:effectLst/>
                <a:latin typeface="Baskerville Old Face" panose="02020602080505020303" pitchFamily="18" charset="0"/>
              </a:rPr>
              <a:t>But I long to rise in the arms of faith,</a:t>
            </a:r>
            <a:br>
              <a:rPr lang="en-US" sz="1400" dirty="0">
                <a:latin typeface="Baskerville Old Face" panose="02020602080505020303" pitchFamily="18" charset="0"/>
              </a:rPr>
            </a:br>
            <a:r>
              <a:rPr lang="en-US" sz="1400" b="0" i="0" dirty="0">
                <a:solidFill>
                  <a:srgbClr val="333333"/>
                </a:solidFill>
                <a:effectLst/>
                <a:latin typeface="Baskerville Old Face" panose="02020602080505020303" pitchFamily="18" charset="0"/>
              </a:rPr>
              <a:t>  And be closer drawn to Thee.</a:t>
            </a:r>
            <a:endParaRPr lang="en-US" sz="1400" b="1" i="0" dirty="0">
              <a:solidFill>
                <a:srgbClr val="333333"/>
              </a:solidFill>
              <a:effectLst/>
              <a:latin typeface="Baskerville Old Face" panose="02020602080505020303" pitchFamily="18" charset="0"/>
            </a:endParaRPr>
          </a:p>
          <a:p>
            <a:pPr algn="ctr"/>
            <a:r>
              <a:rPr lang="en-US" altLang="en-US" sz="1400" i="1" dirty="0">
                <a:solidFill>
                  <a:srgbClr val="333333"/>
                </a:solidFill>
                <a:latin typeface="Baskerville Old Face" panose="02020602080505020303" pitchFamily="18" charset="0"/>
              </a:rPr>
              <a:t>Refrain</a:t>
            </a:r>
          </a:p>
          <a:p>
            <a:pPr algn="ctr"/>
            <a:r>
              <a:rPr lang="en-US" sz="1400" b="0" i="0" dirty="0">
                <a:solidFill>
                  <a:srgbClr val="333333"/>
                </a:solidFill>
                <a:effectLst/>
                <a:latin typeface="Baskerville Old Face" panose="02020602080505020303" pitchFamily="18" charset="0"/>
              </a:rPr>
              <a:t>Draw me nearer, nearer, blessed Lord,</a:t>
            </a:r>
            <a:br>
              <a:rPr lang="en-US" sz="1400" dirty="0">
                <a:latin typeface="Baskerville Old Face" panose="02020602080505020303" pitchFamily="18" charset="0"/>
              </a:rPr>
            </a:br>
            <a:r>
              <a:rPr lang="en-US" sz="1400" b="0" i="0" dirty="0">
                <a:solidFill>
                  <a:srgbClr val="333333"/>
                </a:solidFill>
                <a:effectLst/>
                <a:latin typeface="Baskerville Old Face" panose="02020602080505020303" pitchFamily="18" charset="0"/>
              </a:rPr>
              <a:t>  To the cross where Thou hast died;</a:t>
            </a:r>
            <a:br>
              <a:rPr lang="en-US" sz="1400" dirty="0">
                <a:latin typeface="Baskerville Old Face" panose="02020602080505020303" pitchFamily="18" charset="0"/>
              </a:rPr>
            </a:br>
            <a:r>
              <a:rPr lang="en-US" sz="1400" b="0" i="0" dirty="0">
                <a:solidFill>
                  <a:srgbClr val="333333"/>
                </a:solidFill>
                <a:effectLst/>
                <a:latin typeface="Baskerville Old Face" panose="02020602080505020303" pitchFamily="18" charset="0"/>
              </a:rPr>
              <a:t>Draw me nearer, nearer, nearer, blessed Lord,</a:t>
            </a:r>
            <a:br>
              <a:rPr lang="en-US" sz="1400" dirty="0">
                <a:latin typeface="Baskerville Old Face" panose="02020602080505020303" pitchFamily="18" charset="0"/>
              </a:rPr>
            </a:br>
            <a:r>
              <a:rPr lang="en-US" sz="1400" b="0" i="0" dirty="0">
                <a:solidFill>
                  <a:srgbClr val="333333"/>
                </a:solidFill>
                <a:effectLst/>
                <a:latin typeface="Baskerville Old Face" panose="02020602080505020303" pitchFamily="18" charset="0"/>
              </a:rPr>
              <a:t>    To Thy precious, bleeding side.</a:t>
            </a:r>
            <a:endParaRPr lang="en-US" altLang="en-US" sz="1400" b="1" dirty="0">
              <a:latin typeface="Baskerville Old Face" panose="02020602080505020303" pitchFamily="18" charset="0"/>
            </a:endParaRPr>
          </a:p>
          <a:p>
            <a:pPr algn="ctr"/>
            <a:r>
              <a:rPr lang="en-US" altLang="en-US" sz="1400" i="1" dirty="0">
                <a:solidFill>
                  <a:srgbClr val="333333"/>
                </a:solidFill>
                <a:latin typeface="Baskerville Old Face" panose="02020602080505020303" pitchFamily="18" charset="0"/>
              </a:rPr>
              <a:t>Refrain</a:t>
            </a:r>
          </a:p>
          <a:p>
            <a:pPr algn="ctr"/>
            <a:r>
              <a:rPr lang="en-US" sz="1400" b="0" i="0" dirty="0">
                <a:solidFill>
                  <a:srgbClr val="333333"/>
                </a:solidFill>
                <a:effectLst/>
                <a:latin typeface="Baskerville Old Face" panose="02020602080505020303" pitchFamily="18" charset="0"/>
              </a:rPr>
              <a:t>Consecrate me now to Thy service, Lord,</a:t>
            </a:r>
            <a:br>
              <a:rPr lang="en-US" sz="1400" dirty="0">
                <a:latin typeface="Baskerville Old Face" panose="02020602080505020303" pitchFamily="18" charset="0"/>
              </a:rPr>
            </a:br>
            <a:r>
              <a:rPr lang="en-US" sz="1400" b="0" i="0" dirty="0">
                <a:solidFill>
                  <a:srgbClr val="333333"/>
                </a:solidFill>
                <a:effectLst/>
                <a:latin typeface="Baskerville Old Face" panose="02020602080505020303" pitchFamily="18" charset="0"/>
              </a:rPr>
              <a:t>  By the </a:t>
            </a:r>
            <a:r>
              <a:rPr lang="en-US" sz="1400" b="0" i="0" dirty="0" err="1">
                <a:solidFill>
                  <a:srgbClr val="333333"/>
                </a:solidFill>
                <a:effectLst/>
                <a:latin typeface="Baskerville Old Face" panose="02020602080505020303" pitchFamily="18" charset="0"/>
              </a:rPr>
              <a:t>pow’r</a:t>
            </a:r>
            <a:r>
              <a:rPr lang="en-US" sz="1400" b="0" i="0" dirty="0">
                <a:solidFill>
                  <a:srgbClr val="333333"/>
                </a:solidFill>
                <a:effectLst/>
                <a:latin typeface="Baskerville Old Face" panose="02020602080505020303" pitchFamily="18" charset="0"/>
              </a:rPr>
              <a:t> of grace divine;</a:t>
            </a:r>
            <a:br>
              <a:rPr lang="en-US" sz="1400" dirty="0">
                <a:latin typeface="Baskerville Old Face" panose="02020602080505020303" pitchFamily="18" charset="0"/>
              </a:rPr>
            </a:br>
            <a:r>
              <a:rPr lang="en-US" sz="1400" b="0" i="0" dirty="0">
                <a:solidFill>
                  <a:srgbClr val="333333"/>
                </a:solidFill>
                <a:effectLst/>
                <a:latin typeface="Baskerville Old Face" panose="02020602080505020303" pitchFamily="18" charset="0"/>
              </a:rPr>
              <a:t>Let my soul look up with a steadfast hope,</a:t>
            </a:r>
            <a:br>
              <a:rPr lang="en-US" sz="1400" dirty="0">
                <a:latin typeface="Baskerville Old Face" panose="02020602080505020303" pitchFamily="18" charset="0"/>
              </a:rPr>
            </a:br>
            <a:r>
              <a:rPr lang="en-US" sz="1400" b="0" i="0" dirty="0">
                <a:solidFill>
                  <a:srgbClr val="333333"/>
                </a:solidFill>
                <a:effectLst/>
                <a:latin typeface="Baskerville Old Face" panose="02020602080505020303" pitchFamily="18" charset="0"/>
              </a:rPr>
              <a:t>  And my will be lost in Thine.</a:t>
            </a:r>
          </a:p>
          <a:p>
            <a:pPr algn="ctr"/>
            <a:r>
              <a:rPr lang="en-US" altLang="en-US" sz="1400" i="1" dirty="0">
                <a:solidFill>
                  <a:srgbClr val="333333"/>
                </a:solidFill>
                <a:latin typeface="Baskerville Old Face" panose="02020602080505020303" pitchFamily="18" charset="0"/>
              </a:rPr>
              <a:t>Refrain</a:t>
            </a:r>
          </a:p>
          <a:p>
            <a:pPr algn="ctr"/>
            <a:r>
              <a:rPr lang="en-US" sz="1400" b="0" i="0" dirty="0">
                <a:solidFill>
                  <a:srgbClr val="333333"/>
                </a:solidFill>
                <a:effectLst/>
                <a:latin typeface="Baskerville Old Face" panose="02020602080505020303" pitchFamily="18" charset="0"/>
              </a:rPr>
              <a:t>O the pure delight of a single hour</a:t>
            </a:r>
            <a:br>
              <a:rPr lang="en-US" sz="1400" dirty="0">
                <a:latin typeface="Baskerville Old Face" panose="02020602080505020303" pitchFamily="18" charset="0"/>
              </a:rPr>
            </a:br>
            <a:r>
              <a:rPr lang="en-US" sz="1400" b="0" i="0" dirty="0">
                <a:solidFill>
                  <a:srgbClr val="333333"/>
                </a:solidFill>
                <a:effectLst/>
                <a:latin typeface="Baskerville Old Face" panose="02020602080505020303" pitchFamily="18" charset="0"/>
              </a:rPr>
              <a:t>  That before Thy throne I spend,</a:t>
            </a:r>
            <a:br>
              <a:rPr lang="en-US" sz="1400" dirty="0">
                <a:latin typeface="Baskerville Old Face" panose="02020602080505020303" pitchFamily="18" charset="0"/>
              </a:rPr>
            </a:br>
            <a:r>
              <a:rPr lang="en-US" sz="1400" b="0" i="0" dirty="0">
                <a:solidFill>
                  <a:srgbClr val="333333"/>
                </a:solidFill>
                <a:effectLst/>
                <a:latin typeface="Baskerville Old Face" panose="02020602080505020303" pitchFamily="18" charset="0"/>
              </a:rPr>
              <a:t>When I kneel in prayer, and with Thee, my God,</a:t>
            </a:r>
            <a:br>
              <a:rPr lang="en-US" sz="1400" dirty="0">
                <a:latin typeface="Baskerville Old Face" panose="02020602080505020303" pitchFamily="18" charset="0"/>
              </a:rPr>
            </a:br>
            <a:r>
              <a:rPr lang="en-US" sz="1400" b="0" i="0" dirty="0">
                <a:solidFill>
                  <a:srgbClr val="333333"/>
                </a:solidFill>
                <a:effectLst/>
                <a:latin typeface="Baskerville Old Face" panose="02020602080505020303" pitchFamily="18" charset="0"/>
              </a:rPr>
              <a:t>  I commune as friend with friend!</a:t>
            </a:r>
          </a:p>
          <a:p>
            <a:pPr algn="ctr"/>
            <a:r>
              <a:rPr lang="en-US" altLang="en-US" sz="1400" i="1" dirty="0">
                <a:solidFill>
                  <a:srgbClr val="333333"/>
                </a:solidFill>
                <a:latin typeface="Baskerville Old Face" panose="02020602080505020303" pitchFamily="18" charset="0"/>
              </a:rPr>
              <a:t>Refrain</a:t>
            </a:r>
          </a:p>
          <a:p>
            <a:pPr algn="ctr"/>
            <a:r>
              <a:rPr lang="en-US" sz="1400" b="0" i="0" dirty="0">
                <a:solidFill>
                  <a:srgbClr val="333333"/>
                </a:solidFill>
                <a:effectLst/>
                <a:latin typeface="Baskerville Old Face" panose="02020602080505020303" pitchFamily="18" charset="0"/>
              </a:rPr>
              <a:t>There are depths of love that I yet may know</a:t>
            </a:r>
            <a:br>
              <a:rPr lang="en-US" sz="1400" dirty="0">
                <a:latin typeface="Baskerville Old Face" panose="02020602080505020303" pitchFamily="18" charset="0"/>
              </a:rPr>
            </a:br>
            <a:r>
              <a:rPr lang="en-US" sz="1400" b="0" i="0" dirty="0">
                <a:solidFill>
                  <a:srgbClr val="333333"/>
                </a:solidFill>
                <a:effectLst/>
                <a:latin typeface="Baskerville Old Face" panose="02020602080505020303" pitchFamily="18" charset="0"/>
              </a:rPr>
              <a:t>  Ere Thee face to face I see;</a:t>
            </a:r>
            <a:br>
              <a:rPr lang="en-US" sz="1400" dirty="0">
                <a:latin typeface="Baskerville Old Face" panose="02020602080505020303" pitchFamily="18" charset="0"/>
              </a:rPr>
            </a:br>
            <a:r>
              <a:rPr lang="en-US" sz="1400" b="0" i="0" dirty="0">
                <a:solidFill>
                  <a:srgbClr val="333333"/>
                </a:solidFill>
                <a:effectLst/>
                <a:latin typeface="Baskerville Old Face" panose="02020602080505020303" pitchFamily="18" charset="0"/>
              </a:rPr>
              <a:t>There are heights of joy that I yet may reach</a:t>
            </a:r>
            <a:br>
              <a:rPr lang="en-US" sz="1400" dirty="0">
                <a:latin typeface="Baskerville Old Face" panose="02020602080505020303" pitchFamily="18" charset="0"/>
              </a:rPr>
            </a:br>
            <a:r>
              <a:rPr lang="en-US" sz="1400" b="0" i="0" dirty="0">
                <a:solidFill>
                  <a:srgbClr val="333333"/>
                </a:solidFill>
                <a:effectLst/>
                <a:latin typeface="Baskerville Old Face" panose="02020602080505020303" pitchFamily="18" charset="0"/>
              </a:rPr>
              <a:t>  Ere I rest in peace with Thee.</a:t>
            </a:r>
            <a:endParaRPr lang="en-US" sz="1400" dirty="0">
              <a:latin typeface="Baskerville Old Face" panose="02020602080505020303" pitchFamily="18" charset="0"/>
            </a:endParaRPr>
          </a:p>
          <a:p>
            <a:endParaRPr lang="en-US" b="1" i="1" dirty="0"/>
          </a:p>
        </p:txBody>
      </p:sp>
      <p:sp>
        <p:nvSpPr>
          <p:cNvPr id="10" name="Rectangle 5">
            <a:extLst>
              <a:ext uri="{FF2B5EF4-FFF2-40B4-BE49-F238E27FC236}">
                <a16:creationId xmlns:a16="http://schemas.microsoft.com/office/drawing/2014/main" id="{10C26BF5-EBBA-4B89-B63A-1B5D61C8FA9D}"/>
              </a:ext>
            </a:extLst>
          </p:cNvPr>
          <p:cNvSpPr>
            <a:spLocks noGrp="1" noChangeArrowheads="1"/>
          </p:cNvSpPr>
          <p:nvPr>
            <p:ph type="body" sz="half" idx="2"/>
          </p:nvPr>
        </p:nvSpPr>
        <p:spPr bwMode="auto">
          <a:xfrm>
            <a:off x="1540042" y="2460064"/>
            <a:ext cx="384582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defTabSz="914400" eaLnBrk="0" fontAlgn="base" hangingPunct="0">
              <a:spcBef>
                <a:spcPct val="0"/>
              </a:spcBef>
              <a:spcAft>
                <a:spcPct val="0"/>
              </a:spcAft>
              <a:buClrTx/>
              <a:buSzTx/>
            </a:pPr>
            <a:r>
              <a:rPr kumimoji="0" lang="en-US" altLang="en-US" sz="1400" i="1" u="none" strike="noStrike" cap="none" normalizeH="0" baseline="0" dirty="0">
                <a:ln>
                  <a:noFill/>
                </a:ln>
                <a:solidFill>
                  <a:schemeClr val="tx1"/>
                </a:solidFill>
                <a:effectLst/>
                <a:latin typeface="+mj-lt"/>
              </a:rPr>
              <a:t>The </a:t>
            </a:r>
            <a:r>
              <a:rPr kumimoji="0" lang="en-US" altLang="en-US" sz="1400" b="1" i="1" u="none" strike="noStrike" cap="none" normalizeH="0" baseline="0" dirty="0">
                <a:ln>
                  <a:noFill/>
                </a:ln>
                <a:solidFill>
                  <a:schemeClr val="tx1"/>
                </a:solidFill>
                <a:effectLst/>
                <a:latin typeface="+mj-lt"/>
              </a:rPr>
              <a:t>Word</a:t>
            </a:r>
            <a:r>
              <a:rPr kumimoji="0" lang="en-US" altLang="en-US" sz="1400" i="1" u="none" strike="noStrike" cap="none" normalizeH="0" baseline="0" dirty="0">
                <a:ln>
                  <a:noFill/>
                </a:ln>
                <a:solidFill>
                  <a:schemeClr val="tx1"/>
                </a:solidFill>
                <a:effectLst/>
                <a:latin typeface="+mj-lt"/>
              </a:rPr>
              <a:t> on Drawing near to God:</a:t>
            </a:r>
          </a:p>
        </p:txBody>
      </p:sp>
      <p:sp>
        <p:nvSpPr>
          <p:cNvPr id="8" name="TextBox 7">
            <a:extLst>
              <a:ext uri="{FF2B5EF4-FFF2-40B4-BE49-F238E27FC236}">
                <a16:creationId xmlns:a16="http://schemas.microsoft.com/office/drawing/2014/main" id="{014BE67C-44EB-478D-AC4B-0B8A898E5A92}"/>
              </a:ext>
            </a:extLst>
          </p:cNvPr>
          <p:cNvSpPr txBox="1"/>
          <p:nvPr/>
        </p:nvSpPr>
        <p:spPr>
          <a:xfrm>
            <a:off x="1540042" y="1868723"/>
            <a:ext cx="6096000" cy="369332"/>
          </a:xfrm>
          <a:prstGeom prst="rect">
            <a:avLst/>
          </a:prstGeom>
          <a:noFill/>
        </p:spPr>
        <p:txBody>
          <a:bodyPr wrap="square">
            <a:spAutoFit/>
          </a:bodyPr>
          <a:lstStyle/>
          <a:p>
            <a:r>
              <a:rPr lang="en-US" b="1" cap="small" dirty="0">
                <a:solidFill>
                  <a:srgbClr val="000000"/>
                </a:solidFill>
                <a:latin typeface="Baskerville Old Face" panose="02020602080505020303" pitchFamily="18" charset="0"/>
              </a:rPr>
              <a:t>I</a:t>
            </a:r>
            <a:r>
              <a:rPr lang="en-US" sz="1800" b="1" i="0" cap="small" dirty="0">
                <a:solidFill>
                  <a:srgbClr val="000000"/>
                </a:solidFill>
                <a:effectLst/>
                <a:latin typeface="Baskerville Old Face" panose="02020602080505020303" pitchFamily="18" charset="0"/>
              </a:rPr>
              <a:t> AM THINE, O LORD</a:t>
            </a:r>
            <a:endParaRPr lang="en-US" dirty="0"/>
          </a:p>
        </p:txBody>
      </p:sp>
      <p:sp>
        <p:nvSpPr>
          <p:cNvPr id="9" name="Rectangle 2">
            <a:extLst>
              <a:ext uri="{FF2B5EF4-FFF2-40B4-BE49-F238E27FC236}">
                <a16:creationId xmlns:a16="http://schemas.microsoft.com/office/drawing/2014/main" id="{FDEB62B8-EEB5-42BB-B933-E4C21F72516C}"/>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CA3DDE54-773E-4186-AB0E-4D663E9E3FC3}"/>
              </a:ext>
            </a:extLst>
          </p:cNvPr>
          <p:cNvSpPr txBox="1"/>
          <p:nvPr/>
        </p:nvSpPr>
        <p:spPr>
          <a:xfrm>
            <a:off x="1343709" y="3105275"/>
            <a:ext cx="3003701" cy="2831544"/>
          </a:xfrm>
          <a:prstGeom prst="rect">
            <a:avLst/>
          </a:prstGeom>
          <a:noFill/>
        </p:spPr>
        <p:txBody>
          <a:bodyPr wrap="square" rtlCol="0">
            <a:spAutoFit/>
          </a:bodyPr>
          <a:lstStyle/>
          <a:p>
            <a:r>
              <a:rPr lang="en-US" sz="1000" b="1" u="sng" dirty="0">
                <a:solidFill>
                  <a:srgbClr val="000000"/>
                </a:solidFill>
                <a:latin typeface="Baskerville Old Face" panose="02020602080505020303" pitchFamily="18" charset="0"/>
              </a:rPr>
              <a:t>Luke 9:23</a:t>
            </a:r>
            <a:endParaRPr lang="en-US" sz="1000" b="0" i="0" dirty="0">
              <a:solidFill>
                <a:srgbClr val="000000"/>
              </a:solidFill>
              <a:effectLst/>
              <a:latin typeface="Baskerville Old Face" panose="02020602080505020303" pitchFamily="18" charset="0"/>
            </a:endParaRPr>
          </a:p>
          <a:p>
            <a:r>
              <a:rPr lang="en-US" sz="1000" b="0" i="0" dirty="0">
                <a:solidFill>
                  <a:srgbClr val="000000"/>
                </a:solidFill>
                <a:effectLst/>
                <a:latin typeface="Baskerville Old Face" panose="02020602080505020303" pitchFamily="18" charset="0"/>
              </a:rPr>
              <a:t>And he said to [them] all, If any [man] will come after me, let him deny himself, and take up his cross daily, and follow me.</a:t>
            </a:r>
            <a:endParaRPr lang="en-US" sz="1000" b="1" i="0" dirty="0">
              <a:solidFill>
                <a:srgbClr val="000000"/>
              </a:solidFill>
              <a:effectLst/>
              <a:latin typeface="Baskerville Old Face" panose="02020602080505020303" pitchFamily="18" charset="0"/>
            </a:endParaRPr>
          </a:p>
          <a:p>
            <a:endParaRPr lang="en-US" sz="1000" b="1" dirty="0">
              <a:solidFill>
                <a:srgbClr val="000000"/>
              </a:solidFill>
              <a:latin typeface="Baskerville Old Face" panose="02020602080505020303" pitchFamily="18" charset="0"/>
            </a:endParaRPr>
          </a:p>
          <a:p>
            <a:r>
              <a:rPr lang="en-US" sz="1000" b="1" i="0" dirty="0">
                <a:solidFill>
                  <a:srgbClr val="000000"/>
                </a:solidFill>
                <a:effectLst/>
                <a:latin typeface="Baskerville Old Face" panose="02020602080505020303" pitchFamily="18" charset="0"/>
              </a:rPr>
              <a:t>Hebrews 10:22:</a:t>
            </a:r>
          </a:p>
          <a:p>
            <a:r>
              <a:rPr lang="en-US" sz="1000" b="0" i="0" dirty="0">
                <a:solidFill>
                  <a:srgbClr val="000000"/>
                </a:solidFill>
                <a:effectLst/>
                <a:latin typeface="Baskerville Old Face" panose="02020602080505020303" pitchFamily="18" charset="0"/>
              </a:rPr>
              <a:t>Let us draw near with a true heart in full assurance of faith, having our hearts sprinkled from an evil conscience, and our bodies washed with pure water.</a:t>
            </a:r>
          </a:p>
          <a:p>
            <a:endParaRPr lang="en-US" sz="1000" dirty="0">
              <a:solidFill>
                <a:srgbClr val="000000"/>
              </a:solidFill>
              <a:latin typeface="Baskerville Old Face" panose="02020602080505020303" pitchFamily="18" charset="0"/>
            </a:endParaRPr>
          </a:p>
          <a:p>
            <a:r>
              <a:rPr lang="en-US" sz="1000" b="1" u="sng" dirty="0">
                <a:solidFill>
                  <a:srgbClr val="000000"/>
                </a:solidFill>
                <a:latin typeface="Baskerville Old Face" panose="02020602080505020303" pitchFamily="18" charset="0"/>
              </a:rPr>
              <a:t>James 4:8</a:t>
            </a:r>
            <a:endParaRPr lang="en-US" sz="1000" b="0" i="0" dirty="0">
              <a:solidFill>
                <a:srgbClr val="000000"/>
              </a:solidFill>
              <a:effectLst/>
              <a:latin typeface="Baskerville Old Face" panose="02020602080505020303" pitchFamily="18" charset="0"/>
            </a:endParaRPr>
          </a:p>
          <a:p>
            <a:r>
              <a:rPr lang="en-US" sz="1000" b="0" i="0" dirty="0">
                <a:solidFill>
                  <a:srgbClr val="000000"/>
                </a:solidFill>
                <a:effectLst/>
                <a:latin typeface="Baskerville Old Face" panose="02020602080505020303" pitchFamily="18" charset="0"/>
              </a:rPr>
              <a:t>Draw nigh to God, and he will draw nigh to you. Cleanse [your] hands, [ye] sinners; and purify [your] hearts, [ye] double minded.</a:t>
            </a:r>
            <a:br>
              <a:rPr lang="en-US" sz="1000" dirty="0">
                <a:latin typeface="Baskerville Old Face" panose="02020602080505020303" pitchFamily="18" charset="0"/>
              </a:rPr>
            </a:br>
            <a:endParaRPr lang="en-US" sz="1000" dirty="0">
              <a:solidFill>
                <a:srgbClr val="000000"/>
              </a:solidFill>
              <a:latin typeface="Baskerville Old Face" panose="02020602080505020303" pitchFamily="18" charset="0"/>
            </a:endParaRPr>
          </a:p>
          <a:p>
            <a:endParaRPr lang="en-US" sz="1000" dirty="0">
              <a:solidFill>
                <a:srgbClr val="000000"/>
              </a:solidFill>
              <a:latin typeface="system-ui"/>
            </a:endParaRPr>
          </a:p>
          <a:p>
            <a:endParaRPr lang="en-US" dirty="0"/>
          </a:p>
        </p:txBody>
      </p:sp>
    </p:spTree>
    <p:extLst>
      <p:ext uri="{BB962C8B-B14F-4D97-AF65-F5344CB8AC3E}">
        <p14:creationId xmlns:p14="http://schemas.microsoft.com/office/powerpoint/2010/main" val="1438122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71360-EE4E-4D84-AAC9-4618604ED799}"/>
              </a:ext>
            </a:extLst>
          </p:cNvPr>
          <p:cNvSpPr>
            <a:spLocks noGrp="1"/>
          </p:cNvSpPr>
          <p:nvPr>
            <p:ph type="title"/>
          </p:nvPr>
        </p:nvSpPr>
        <p:spPr>
          <a:xfrm>
            <a:off x="1293810" y="982131"/>
            <a:ext cx="3718455" cy="804849"/>
          </a:xfrm>
        </p:spPr>
        <p:txBody>
          <a:bodyPr>
            <a:normAutofit/>
          </a:bodyPr>
          <a:lstStyle/>
          <a:p>
            <a:r>
              <a:rPr lang="en-US" b="1" cap="small" dirty="0">
                <a:solidFill>
                  <a:srgbClr val="000000"/>
                </a:solidFill>
                <a:latin typeface="Baskerville Old Face" panose="02020602080505020303" pitchFamily="18" charset="0"/>
              </a:rPr>
              <a:t>I</a:t>
            </a:r>
            <a:r>
              <a:rPr lang="en-US" sz="2400" b="1" i="0" cap="small" dirty="0">
                <a:solidFill>
                  <a:srgbClr val="000000"/>
                </a:solidFill>
                <a:effectLst/>
                <a:latin typeface="Baskerville Old Face" panose="02020602080505020303" pitchFamily="18" charset="0"/>
              </a:rPr>
              <a:t> AM THINE, O LORD</a:t>
            </a:r>
            <a:endParaRPr lang="en-US" dirty="0"/>
          </a:p>
        </p:txBody>
      </p:sp>
      <p:sp>
        <p:nvSpPr>
          <p:cNvPr id="4" name="Text Placeholder 3">
            <a:extLst>
              <a:ext uri="{FF2B5EF4-FFF2-40B4-BE49-F238E27FC236}">
                <a16:creationId xmlns:a16="http://schemas.microsoft.com/office/drawing/2014/main" id="{55C33559-65A5-4895-A033-C6CAAD6EFAA0}"/>
              </a:ext>
            </a:extLst>
          </p:cNvPr>
          <p:cNvSpPr>
            <a:spLocks noGrp="1"/>
          </p:cNvSpPr>
          <p:nvPr>
            <p:ph type="body" sz="half" idx="2"/>
          </p:nvPr>
        </p:nvSpPr>
        <p:spPr>
          <a:xfrm>
            <a:off x="1181843" y="3040395"/>
            <a:ext cx="3718455" cy="2949343"/>
          </a:xfrm>
        </p:spPr>
        <p:txBody>
          <a:bodyPr>
            <a:normAutofit/>
          </a:bodyPr>
          <a:lstStyle/>
          <a:p>
            <a:endParaRPr lang="en-US" dirty="0"/>
          </a:p>
          <a:p>
            <a:r>
              <a:rPr lang="en-US" sz="2400" dirty="0">
                <a:latin typeface="Baskerville Old Face" panose="02020602080505020303" pitchFamily="18" charset="0"/>
              </a:rPr>
              <a:t>Hear song played </a:t>
            </a:r>
          </a:p>
          <a:p>
            <a:endParaRPr lang="en-US" dirty="0"/>
          </a:p>
          <a:p>
            <a:endParaRPr lang="en-US" sz="2400" dirty="0">
              <a:latin typeface="Baskerville Old Face" panose="02020602080505020303" pitchFamily="18" charset="0"/>
            </a:endParaRPr>
          </a:p>
          <a:p>
            <a:r>
              <a:rPr lang="en-US" sz="2400" dirty="0">
                <a:latin typeface="Baskerville Old Face" panose="02020602080505020303" pitchFamily="18" charset="0"/>
                <a:hlinkClick r:id="rId4"/>
              </a:rPr>
              <a:t>Hear song performed</a:t>
            </a:r>
            <a:endParaRPr lang="en-US" sz="2400" dirty="0">
              <a:latin typeface="Baskerville Old Face" panose="02020602080505020303" pitchFamily="18" charset="0"/>
            </a:endParaRPr>
          </a:p>
        </p:txBody>
      </p:sp>
      <p:pic>
        <p:nvPicPr>
          <p:cNvPr id="5" name="Picture 4" descr="Schematic&#10;&#10;Description automatically generated">
            <a:extLst>
              <a:ext uri="{FF2B5EF4-FFF2-40B4-BE49-F238E27FC236}">
                <a16:creationId xmlns:a16="http://schemas.microsoft.com/office/drawing/2014/main" id="{13A41FCF-E816-4FAB-A278-5E1C11C9E8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1704" y="683703"/>
            <a:ext cx="4024947" cy="5490594"/>
          </a:xfrm>
          <a:prstGeom prst="rect">
            <a:avLst/>
          </a:prstGeom>
        </p:spPr>
      </p:pic>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9633DFC7-6EF2-4381-BBEE-9EE762206C3A}"/>
                  </a:ext>
                </a:extLst>
              </p14:cNvPr>
              <p14:cNvContentPartPr/>
              <p14:nvPr/>
            </p14:nvContentPartPr>
            <p14:xfrm>
              <a:off x="11014240" y="1168507"/>
              <a:ext cx="69480" cy="165600"/>
            </p14:xfrm>
          </p:contentPart>
        </mc:Choice>
        <mc:Fallback>
          <p:pic>
            <p:nvPicPr>
              <p:cNvPr id="7" name="Ink 6">
                <a:extLst>
                  <a:ext uri="{FF2B5EF4-FFF2-40B4-BE49-F238E27FC236}">
                    <a16:creationId xmlns:a16="http://schemas.microsoft.com/office/drawing/2014/main" id="{9633DFC7-6EF2-4381-BBEE-9EE762206C3A}"/>
                  </a:ext>
                </a:extLst>
              </p:cNvPr>
              <p:cNvPicPr/>
              <p:nvPr/>
            </p:nvPicPr>
            <p:blipFill>
              <a:blip r:embed="rId7"/>
              <a:stretch>
                <a:fillRect/>
              </a:stretch>
            </p:blipFill>
            <p:spPr>
              <a:xfrm>
                <a:off x="11005240" y="1159507"/>
                <a:ext cx="87120" cy="183240"/>
              </a:xfrm>
              <a:prstGeom prst="rect">
                <a:avLst/>
              </a:prstGeom>
            </p:spPr>
          </p:pic>
        </mc:Fallback>
      </mc:AlternateContent>
      <p:grpSp>
        <p:nvGrpSpPr>
          <p:cNvPr id="10" name="Group 9">
            <a:extLst>
              <a:ext uri="{FF2B5EF4-FFF2-40B4-BE49-F238E27FC236}">
                <a16:creationId xmlns:a16="http://schemas.microsoft.com/office/drawing/2014/main" id="{9B6F4731-2D6B-4A1A-9942-A07A2CCE2179}"/>
              </a:ext>
            </a:extLst>
          </p:cNvPr>
          <p:cNvGrpSpPr/>
          <p:nvPr/>
        </p:nvGrpSpPr>
        <p:grpSpPr>
          <a:xfrm>
            <a:off x="11021080" y="981307"/>
            <a:ext cx="27000" cy="183960"/>
            <a:chOff x="11021080" y="981307"/>
            <a:chExt cx="27000" cy="183960"/>
          </a:xfrm>
        </p:grpSpPr>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1122F72F-5882-4719-A183-25FA9A38EFDB}"/>
                    </a:ext>
                  </a:extLst>
                </p14:cNvPr>
                <p14:cNvContentPartPr/>
                <p14:nvPr/>
              </p14:nvContentPartPr>
              <p14:xfrm>
                <a:off x="11021080" y="981307"/>
                <a:ext cx="19800" cy="183960"/>
              </p14:xfrm>
            </p:contentPart>
          </mc:Choice>
          <mc:Fallback>
            <p:pic>
              <p:nvPicPr>
                <p:cNvPr id="8" name="Ink 7">
                  <a:extLst>
                    <a:ext uri="{FF2B5EF4-FFF2-40B4-BE49-F238E27FC236}">
                      <a16:creationId xmlns:a16="http://schemas.microsoft.com/office/drawing/2014/main" id="{1122F72F-5882-4719-A183-25FA9A38EFDB}"/>
                    </a:ext>
                  </a:extLst>
                </p:cNvPr>
                <p:cNvPicPr/>
                <p:nvPr/>
              </p:nvPicPr>
              <p:blipFill>
                <a:blip r:embed="rId9"/>
                <a:stretch>
                  <a:fillRect/>
                </a:stretch>
              </p:blipFill>
              <p:spPr>
                <a:xfrm>
                  <a:off x="11012080" y="972307"/>
                  <a:ext cx="374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1AD52D21-09CF-4D77-8509-2FC6ECBE2CC6}"/>
                    </a:ext>
                  </a:extLst>
                </p14:cNvPr>
                <p14:cNvContentPartPr/>
                <p14:nvPr/>
              </p14:nvContentPartPr>
              <p14:xfrm>
                <a:off x="11044480" y="1011187"/>
                <a:ext cx="3600" cy="60120"/>
              </p14:xfrm>
            </p:contentPart>
          </mc:Choice>
          <mc:Fallback>
            <p:pic>
              <p:nvPicPr>
                <p:cNvPr id="9" name="Ink 8">
                  <a:extLst>
                    <a:ext uri="{FF2B5EF4-FFF2-40B4-BE49-F238E27FC236}">
                      <a16:creationId xmlns:a16="http://schemas.microsoft.com/office/drawing/2014/main" id="{1AD52D21-09CF-4D77-8509-2FC6ECBE2CC6}"/>
                    </a:ext>
                  </a:extLst>
                </p:cNvPr>
                <p:cNvPicPr/>
                <p:nvPr/>
              </p:nvPicPr>
              <p:blipFill>
                <a:blip r:embed="rId11"/>
                <a:stretch>
                  <a:fillRect/>
                </a:stretch>
              </p:blipFill>
              <p:spPr>
                <a:xfrm>
                  <a:off x="11035840" y="1002187"/>
                  <a:ext cx="21240" cy="77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169C371D-189D-449F-BEB1-0AD2CA7B904B}"/>
                  </a:ext>
                </a:extLst>
              </p14:cNvPr>
              <p14:cNvContentPartPr/>
              <p14:nvPr/>
            </p14:nvContentPartPr>
            <p14:xfrm>
              <a:off x="10813360" y="770707"/>
              <a:ext cx="201240" cy="17640"/>
            </p14:xfrm>
          </p:contentPart>
        </mc:Choice>
        <mc:Fallback>
          <p:pic>
            <p:nvPicPr>
              <p:cNvPr id="11" name="Ink 10">
                <a:extLst>
                  <a:ext uri="{FF2B5EF4-FFF2-40B4-BE49-F238E27FC236}">
                    <a16:creationId xmlns:a16="http://schemas.microsoft.com/office/drawing/2014/main" id="{169C371D-189D-449F-BEB1-0AD2CA7B904B}"/>
                  </a:ext>
                </a:extLst>
              </p:cNvPr>
              <p:cNvPicPr/>
              <p:nvPr/>
            </p:nvPicPr>
            <p:blipFill>
              <a:blip r:embed="rId13"/>
              <a:stretch>
                <a:fillRect/>
              </a:stretch>
            </p:blipFill>
            <p:spPr>
              <a:xfrm>
                <a:off x="10804720" y="761707"/>
                <a:ext cx="2188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3947C652-CE64-4FC9-97C3-5949E761C982}"/>
                  </a:ext>
                </a:extLst>
              </p14:cNvPr>
              <p14:cNvContentPartPr/>
              <p14:nvPr/>
            </p14:nvContentPartPr>
            <p14:xfrm>
              <a:off x="10526080" y="853147"/>
              <a:ext cx="465480" cy="246960"/>
            </p14:xfrm>
          </p:contentPart>
        </mc:Choice>
        <mc:Fallback>
          <p:pic>
            <p:nvPicPr>
              <p:cNvPr id="12" name="Ink 11">
                <a:extLst>
                  <a:ext uri="{FF2B5EF4-FFF2-40B4-BE49-F238E27FC236}">
                    <a16:creationId xmlns:a16="http://schemas.microsoft.com/office/drawing/2014/main" id="{3947C652-CE64-4FC9-97C3-5949E761C982}"/>
                  </a:ext>
                </a:extLst>
              </p:cNvPr>
              <p:cNvPicPr/>
              <p:nvPr/>
            </p:nvPicPr>
            <p:blipFill>
              <a:blip r:embed="rId15"/>
              <a:stretch>
                <a:fillRect/>
              </a:stretch>
            </p:blipFill>
            <p:spPr>
              <a:xfrm>
                <a:off x="10517080" y="844507"/>
                <a:ext cx="483120" cy="264600"/>
              </a:xfrm>
              <a:prstGeom prst="rect">
                <a:avLst/>
              </a:prstGeom>
            </p:spPr>
          </p:pic>
        </mc:Fallback>
      </mc:AlternateContent>
      <p:pic>
        <p:nvPicPr>
          <p:cNvPr id="13" name="i_am_Thine_o_Lord">
            <a:hlinkClick r:id="" action="ppaction://media"/>
            <a:extLst>
              <a:ext uri="{FF2B5EF4-FFF2-40B4-BE49-F238E27FC236}">
                <a16:creationId xmlns:a16="http://schemas.microsoft.com/office/drawing/2014/main" id="{71B016D4-0F81-4BAC-876A-D40584ABA955}"/>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2686934" y="3887113"/>
            <a:ext cx="609600" cy="609600"/>
          </a:xfrm>
          <a:prstGeom prst="rect">
            <a:avLst/>
          </a:prstGeom>
        </p:spPr>
      </p:pic>
    </p:spTree>
    <p:extLst>
      <p:ext uri="{BB962C8B-B14F-4D97-AF65-F5344CB8AC3E}">
        <p14:creationId xmlns:p14="http://schemas.microsoft.com/office/powerpoint/2010/main" val="2505323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00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D7FB-DCE4-4B51-A91D-F324390D6E60}"/>
              </a:ext>
            </a:extLst>
          </p:cNvPr>
          <p:cNvSpPr>
            <a:spLocks noGrp="1"/>
          </p:cNvSpPr>
          <p:nvPr>
            <p:ph type="title"/>
          </p:nvPr>
        </p:nvSpPr>
        <p:spPr>
          <a:xfrm>
            <a:off x="1159588" y="1363364"/>
            <a:ext cx="3718455" cy="847444"/>
          </a:xfrm>
        </p:spPr>
        <p:txBody>
          <a:bodyPr/>
          <a:lstStyle/>
          <a:p>
            <a:r>
              <a:rPr lang="en-US" b="1" cap="small" dirty="0">
                <a:solidFill>
                  <a:srgbClr val="000000"/>
                </a:solidFill>
                <a:latin typeface="Baskerville Old Face" panose="02020602080505020303" pitchFamily="18" charset="0"/>
              </a:rPr>
              <a:t>I</a:t>
            </a:r>
            <a:r>
              <a:rPr lang="en-US" sz="2400" b="1" i="0" cap="small" dirty="0">
                <a:solidFill>
                  <a:srgbClr val="000000"/>
                </a:solidFill>
                <a:effectLst/>
                <a:latin typeface="Baskerville Old Face" panose="02020602080505020303" pitchFamily="18" charset="0"/>
              </a:rPr>
              <a:t> AM THINE, O LORD</a:t>
            </a:r>
            <a:endParaRPr lang="en-US"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4331DF49-7E8D-401D-9184-1AB8D28985F7}"/>
              </a:ext>
            </a:extLst>
          </p:cNvPr>
          <p:cNvSpPr>
            <a:spLocks noGrp="1"/>
          </p:cNvSpPr>
          <p:nvPr>
            <p:ph idx="1"/>
          </p:nvPr>
        </p:nvSpPr>
        <p:spPr>
          <a:xfrm>
            <a:off x="6193108" y="933061"/>
            <a:ext cx="5469466" cy="4728202"/>
          </a:xfrm>
        </p:spPr>
        <p:txBody>
          <a:bodyPr/>
          <a:lstStyle/>
          <a:p>
            <a:pPr marL="0" indent="0">
              <a:buNone/>
            </a:pPr>
            <a:r>
              <a:rPr lang="en-US" sz="3600" b="1" dirty="0">
                <a:latin typeface="Baskerville Old Face" panose="02020602080505020303" pitchFamily="18" charset="0"/>
              </a:rPr>
              <a:t>Ask yourself……</a:t>
            </a:r>
          </a:p>
          <a:p>
            <a:pPr marL="0" indent="0">
              <a:buNone/>
            </a:pPr>
            <a:endParaRPr lang="en-US" sz="2800" i="1" dirty="0">
              <a:latin typeface="Baskerville Old Face" panose="02020602080505020303" pitchFamily="18" charset="0"/>
            </a:endParaRPr>
          </a:p>
          <a:p>
            <a:pPr marL="0" indent="0">
              <a:buNone/>
            </a:pPr>
            <a:r>
              <a:rPr lang="en-US" sz="2800" i="1" dirty="0">
                <a:latin typeface="Baskerville Old Face" panose="02020602080505020303" pitchFamily="18" charset="0"/>
              </a:rPr>
              <a:t>In what ways can you draw nearer to God now?</a:t>
            </a:r>
          </a:p>
          <a:p>
            <a:pPr marL="0" indent="0">
              <a:buNone/>
            </a:pPr>
            <a:endParaRPr lang="en-US" sz="3600" b="1" dirty="0">
              <a:latin typeface="Baskerville Old Face" panose="02020602080505020303" pitchFamily="18" charset="0"/>
            </a:endParaRPr>
          </a:p>
          <a:p>
            <a:pPr marL="0" indent="0">
              <a:buNone/>
            </a:pPr>
            <a:endParaRPr lang="en-US" dirty="0"/>
          </a:p>
        </p:txBody>
      </p:sp>
      <p:sp>
        <p:nvSpPr>
          <p:cNvPr id="4" name="Text Placeholder 3">
            <a:extLst>
              <a:ext uri="{FF2B5EF4-FFF2-40B4-BE49-F238E27FC236}">
                <a16:creationId xmlns:a16="http://schemas.microsoft.com/office/drawing/2014/main" id="{F52D1F71-3EA6-4D8F-948C-1C2317E8ADBA}"/>
              </a:ext>
            </a:extLst>
          </p:cNvPr>
          <p:cNvSpPr>
            <a:spLocks noGrp="1"/>
          </p:cNvSpPr>
          <p:nvPr>
            <p:ph type="body" sz="half" idx="2"/>
          </p:nvPr>
        </p:nvSpPr>
        <p:spPr>
          <a:xfrm>
            <a:off x="1310589" y="3056232"/>
            <a:ext cx="3718455" cy="2438404"/>
          </a:xfrm>
        </p:spPr>
        <p:txBody>
          <a:bodyPr>
            <a:normAutofit/>
          </a:bodyPr>
          <a:lstStyle/>
          <a:p>
            <a:pPr fontAlgn="t"/>
            <a:r>
              <a:rPr lang="en-US" dirty="0">
                <a:latin typeface="Baskerville Old Face" panose="02020602080505020303" pitchFamily="18" charset="0"/>
              </a:rPr>
              <a:t>(Merriam-Webster)</a:t>
            </a:r>
          </a:p>
          <a:p>
            <a:pPr algn="l" fontAlgn="t"/>
            <a:r>
              <a:rPr lang="en-US" sz="1100" b="1" i="0" u="sng" dirty="0">
                <a:solidFill>
                  <a:srgbClr val="303336"/>
                </a:solidFill>
                <a:effectLst/>
                <a:latin typeface="Baskerville Old Face" panose="02020602080505020303" pitchFamily="18" charset="0"/>
              </a:rPr>
              <a:t>Draw:</a:t>
            </a:r>
            <a:r>
              <a:rPr lang="en-US" sz="1100" b="0" i="0" dirty="0">
                <a:solidFill>
                  <a:srgbClr val="303336"/>
                </a:solidFill>
                <a:effectLst/>
                <a:latin typeface="Baskerville Old Face" panose="02020602080505020303" pitchFamily="18" charset="0"/>
              </a:rPr>
              <a:t> </a:t>
            </a:r>
          </a:p>
          <a:p>
            <a:pPr algn="l" fontAlgn="t"/>
            <a:r>
              <a:rPr lang="en-US" sz="1100" b="0" i="0" dirty="0">
                <a:solidFill>
                  <a:srgbClr val="303336"/>
                </a:solidFill>
                <a:effectLst/>
                <a:latin typeface="Baskerville Old Face" panose="02020602080505020303" pitchFamily="18" charset="0"/>
              </a:rPr>
              <a:t>to cause to move continuously toward or after a force applied in advance</a:t>
            </a:r>
            <a:r>
              <a:rPr lang="en-US" sz="1100" b="1" dirty="0">
                <a:latin typeface="Baskerville Old Face" panose="02020602080505020303" pitchFamily="18" charset="0"/>
              </a:rPr>
              <a:t> </a:t>
            </a:r>
          </a:p>
          <a:p>
            <a:pPr algn="l" fontAlgn="t"/>
            <a:r>
              <a:rPr lang="en-US" sz="1100" b="0" i="0" dirty="0">
                <a:solidFill>
                  <a:srgbClr val="303336"/>
                </a:solidFill>
                <a:effectLst/>
                <a:latin typeface="Baskerville Old Face" panose="02020602080505020303" pitchFamily="18" charset="0"/>
              </a:rPr>
              <a:t>to move (something, such as a covering) over or to one side</a:t>
            </a:r>
          </a:p>
          <a:p>
            <a:pPr algn="l" fontAlgn="t"/>
            <a:r>
              <a:rPr lang="en-US" sz="1100" b="0" i="0" dirty="0">
                <a:solidFill>
                  <a:srgbClr val="303336"/>
                </a:solidFill>
                <a:effectLst/>
                <a:latin typeface="Baskerville Old Face" panose="02020602080505020303" pitchFamily="18" charset="0"/>
              </a:rPr>
              <a:t>to cause to go in a certain direction (as by leading)</a:t>
            </a:r>
          </a:p>
          <a:p>
            <a:pPr algn="l" fontAlgn="t"/>
            <a:r>
              <a:rPr lang="en-US" sz="1100" b="0" i="0" dirty="0">
                <a:solidFill>
                  <a:srgbClr val="303336"/>
                </a:solidFill>
                <a:effectLst/>
                <a:latin typeface="Baskerville Old Face" panose="02020602080505020303" pitchFamily="18" charset="0"/>
              </a:rPr>
              <a:t>to bring in or gather from a specified group or area</a:t>
            </a:r>
          </a:p>
          <a:p>
            <a:pPr algn="l" fontAlgn="t"/>
            <a:r>
              <a:rPr lang="en-US" sz="1100" b="0" i="0" dirty="0">
                <a:solidFill>
                  <a:srgbClr val="303336"/>
                </a:solidFill>
                <a:effectLst/>
                <a:latin typeface="Baskerville Old Face" panose="02020602080505020303" pitchFamily="18" charset="0"/>
              </a:rPr>
              <a:t>to bring out by way of response</a:t>
            </a:r>
            <a:endParaRPr lang="en-US" sz="1100" i="1" dirty="0">
              <a:latin typeface="Baskerville Old Face" panose="02020602080505020303" pitchFamily="18" charset="0"/>
            </a:endParaRPr>
          </a:p>
        </p:txBody>
      </p:sp>
    </p:spTree>
    <p:extLst>
      <p:ext uri="{BB962C8B-B14F-4D97-AF65-F5344CB8AC3E}">
        <p14:creationId xmlns:p14="http://schemas.microsoft.com/office/powerpoint/2010/main" val="6410492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1850</TotalTime>
  <Words>2139</Words>
  <Application>Microsoft Office PowerPoint</Application>
  <PresentationFormat>Widescreen</PresentationFormat>
  <Paragraphs>74</Paragraphs>
  <Slides>8</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Baskerville Old Face</vt:lpstr>
      <vt:lpstr>Calibri</vt:lpstr>
      <vt:lpstr>Garamond</vt:lpstr>
      <vt:lpstr>system-ui</vt:lpstr>
      <vt:lpstr>Organic</vt:lpstr>
      <vt:lpstr>This Month’s S.W.A.P. song is: </vt:lpstr>
      <vt:lpstr>I AM THINE, O LORD </vt:lpstr>
      <vt:lpstr>I AM THINE, O LORD</vt:lpstr>
      <vt:lpstr>I AM THINE, O LORD  Biography continued………</vt:lpstr>
      <vt:lpstr>I AM THINE, O LORD  Biography continued………</vt:lpstr>
      <vt:lpstr>PowerPoint Presentation</vt:lpstr>
      <vt:lpstr>I AM THINE, O LORD</vt:lpstr>
      <vt:lpstr>I AM THINE, O LORD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S.W.A.P. (Song Word and Praise)</dc:title>
  <dc:creator>AavaMaria Quiroz</dc:creator>
  <cp:lastModifiedBy>AavaMaria Quiroz</cp:lastModifiedBy>
  <cp:revision>108</cp:revision>
  <dcterms:created xsi:type="dcterms:W3CDTF">2017-08-07T11:02:00Z</dcterms:created>
  <dcterms:modified xsi:type="dcterms:W3CDTF">2020-11-08T04:28:33Z</dcterms:modified>
</cp:coreProperties>
</file>