
<file path=[Content_Types].xml><?xml version="1.0" encoding="utf-8"?>
<Types xmlns="http://schemas.openxmlformats.org/package/2006/content-types">
  <Default Extension="jpeg" ContentType="image/jpeg"/>
  <Default Extension="jpg" ContentType="image/jpeg"/>
  <Default Extension="jpg&amp;ehk=mU2KEFHrpm6BSnTEZflntw&amp;r=0&amp;pid=OfficeInsert" ContentType="image/jpeg"/>
  <Default Extension="mid" ContentType="audio/mid"/>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8"/>
  </p:notesMasterIdLst>
  <p:sldIdLst>
    <p:sldId id="261" r:id="rId2"/>
    <p:sldId id="262" r:id="rId3"/>
    <p:sldId id="258" r:id="rId4"/>
    <p:sldId id="260" r:id="rId5"/>
    <p:sldId id="259"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8C96E-ECB6-4C87-B85C-DA9A90D288D4}" type="datetimeFigureOut">
              <a:rPr lang="en-US" smtClean="0"/>
              <a:t>07/20/2020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7FF8-BC37-4121-8E67-D0B9D8BC829A}" type="slidenum">
              <a:rPr lang="en-US" smtClean="0"/>
              <a:t>‹#›</a:t>
            </a:fld>
            <a:endParaRPr lang="en-US"/>
          </a:p>
        </p:txBody>
      </p:sp>
    </p:spTree>
    <p:extLst>
      <p:ext uri="{BB962C8B-B14F-4D97-AF65-F5344CB8AC3E}">
        <p14:creationId xmlns:p14="http://schemas.microsoft.com/office/powerpoint/2010/main" val="249365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A33EC1F-BD48-449B-B2B5-EB4453EE094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49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07/20/2020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84495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17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79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360900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07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12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20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0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20739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5E876-FBB7-46E1-B5BB-C6FD0C7A2FFF}" type="datetimeFigureOut">
              <a:rPr lang="en-US" smtClean="0"/>
              <a:t>07/20/2020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3EC1F-BD48-449B-B2B5-EB4453EE094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4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5E876-FBB7-46E1-B5BB-C6FD0C7A2FFF}" type="datetimeFigureOut">
              <a:rPr lang="en-US" smtClean="0"/>
              <a:t>07/20/2020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80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5E876-FBB7-46E1-B5BB-C6FD0C7A2FFF}" type="datetimeFigureOut">
              <a:rPr lang="en-US" smtClean="0"/>
              <a:t>07/20/2020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3EC1F-BD48-449B-B2B5-EB4453EE094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5E876-FBB7-46E1-B5BB-C6FD0C7A2FFF}" type="datetimeFigureOut">
              <a:rPr lang="en-US" smtClean="0"/>
              <a:t>07/20/2020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3EC1F-BD48-449B-B2B5-EB4453EE09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30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5E876-FBB7-46E1-B5BB-C6FD0C7A2FFF}" type="datetimeFigureOut">
              <a:rPr lang="en-US" smtClean="0"/>
              <a:t>07/20/2020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25084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07/20/2020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03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E5E876-FBB7-46E1-B5BB-C6FD0C7A2FFF}" type="datetimeFigureOut">
              <a:rPr lang="en-US" smtClean="0"/>
              <a:t>07/20/2020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3EC1F-BD48-449B-B2B5-EB4453EE094A}" type="slidenum">
              <a:rPr lang="en-US" smtClean="0"/>
              <a:t>‹#›</a:t>
            </a:fld>
            <a:endParaRPr lang="en-US"/>
          </a:p>
        </p:txBody>
      </p:sp>
    </p:spTree>
    <p:extLst>
      <p:ext uri="{BB962C8B-B14F-4D97-AF65-F5344CB8AC3E}">
        <p14:creationId xmlns:p14="http://schemas.microsoft.com/office/powerpoint/2010/main" val="63254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E5E876-FBB7-46E1-B5BB-C6FD0C7A2FFF}" type="datetimeFigureOut">
              <a:rPr lang="en-US" smtClean="0"/>
              <a:t>07/20/2020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3EC1F-BD48-449B-B2B5-EB4453EE094A}" type="slidenum">
              <a:rPr lang="en-US" smtClean="0"/>
              <a:t>‹#›</a:t>
            </a:fld>
            <a:endParaRPr lang="en-US"/>
          </a:p>
        </p:txBody>
      </p:sp>
    </p:spTree>
    <p:extLst>
      <p:ext uri="{BB962C8B-B14F-4D97-AF65-F5344CB8AC3E}">
        <p14:creationId xmlns:p14="http://schemas.microsoft.com/office/powerpoint/2010/main" val="33239976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ncertosincero.blogspot.com/2010/08/bela-adormecida.html" TargetMode="External"/><Relationship Id="rId2" Type="http://schemas.openxmlformats.org/officeDocument/2006/relationships/image" Target="../media/image7.jpg&amp;ehk=mU2KEFHrpm6BSnTEZflntw&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youtu.be/6Uu9A2DU-Q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71BB-1093-409A-8E1C-0925C2120DA3}"/>
              </a:ext>
            </a:extLst>
          </p:cNvPr>
          <p:cNvSpPr>
            <a:spLocks noGrp="1"/>
          </p:cNvSpPr>
          <p:nvPr>
            <p:ph type="title"/>
          </p:nvPr>
        </p:nvSpPr>
        <p:spPr/>
        <p:txBody>
          <a:bodyPr>
            <a:normAutofit fontScale="90000"/>
          </a:bodyPr>
          <a:lstStyle/>
          <a:p>
            <a:r>
              <a:rPr lang="en-US" sz="6000" i="1" dirty="0">
                <a:latin typeface="Baskerville Old Face" panose="02020602080505020303" pitchFamily="18" charset="0"/>
              </a:rPr>
              <a:t>This Month’s S.W.A.P. song is: </a:t>
            </a:r>
          </a:p>
        </p:txBody>
      </p:sp>
      <p:pic>
        <p:nvPicPr>
          <p:cNvPr id="6" name="Picture 5" descr="A close up of a red curtain&#10;&#10;Description generated with high confidence">
            <a:extLst>
              <a:ext uri="{FF2B5EF4-FFF2-40B4-BE49-F238E27FC236}">
                <a16:creationId xmlns:a16="http://schemas.microsoft.com/office/drawing/2014/main" id="{0653DCBB-1BA3-4510-B98F-9C0324881B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B3D5433-C346-4C58-860C-7492C77023F8}"/>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concertosincero.blogspot.com/2010/08/bela-adormecida.html"/>
              </a:rPr>
              <a:t>This Photo</a:t>
            </a:r>
            <a:r>
              <a:rPr lang="en-US" sz="900"/>
              <a:t> by Unknown Author is licensed under </a:t>
            </a:r>
            <a:r>
              <a:rPr lang="en-US" sz="900">
                <a:hlinkClick r:id="rId4" tooltip="https://creativecommons.org/licenses/by-nc-sa/3.0/"/>
              </a:rPr>
              <a:t>CC BY-NC-SA</a:t>
            </a:r>
            <a:endParaRPr lang="en-US" sz="900"/>
          </a:p>
        </p:txBody>
      </p:sp>
      <p:sp>
        <p:nvSpPr>
          <p:cNvPr id="8" name="Rectangle 7">
            <a:extLst>
              <a:ext uri="{FF2B5EF4-FFF2-40B4-BE49-F238E27FC236}">
                <a16:creationId xmlns:a16="http://schemas.microsoft.com/office/drawing/2014/main" id="{81D5663A-3497-4E3B-AA17-465DD9015A51}"/>
              </a:ext>
            </a:extLst>
          </p:cNvPr>
          <p:cNvSpPr/>
          <p:nvPr/>
        </p:nvSpPr>
        <p:spPr>
          <a:xfrm>
            <a:off x="3010394" y="2285999"/>
            <a:ext cx="6376201" cy="1754326"/>
          </a:xfrm>
          <a:prstGeom prst="rect">
            <a:avLst/>
          </a:prstGeom>
          <a:solidFill>
            <a:schemeClr val="bg1"/>
          </a:solidFill>
        </p:spPr>
        <p:txBody>
          <a:bodyPr wrap="square" lIns="91440" tIns="45720" rIns="91440" bIns="45720">
            <a:spAutoFit/>
          </a:bodyPr>
          <a:lstStyle/>
          <a:p>
            <a:pPr algn="ctr"/>
            <a:r>
              <a:rPr lang="en-US" sz="5400" b="1" i="1"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This Month’s S.W.A.P. song is: </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1084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540E-360A-4100-80A8-613F4B294508}"/>
              </a:ext>
            </a:extLst>
          </p:cNvPr>
          <p:cNvSpPr>
            <a:spLocks noGrp="1"/>
          </p:cNvSpPr>
          <p:nvPr>
            <p:ph type="title"/>
          </p:nvPr>
        </p:nvSpPr>
        <p:spPr>
          <a:xfrm>
            <a:off x="1475016" y="3213254"/>
            <a:ext cx="9601196" cy="1303867"/>
          </a:xfrm>
        </p:spPr>
        <p:txBody>
          <a:bodyPr>
            <a:noAutofit/>
          </a:bodyPr>
          <a:lstStyle/>
          <a:p>
            <a:r>
              <a:rPr lang="en-US" sz="7200" b="1" dirty="0"/>
              <a:t>WHEN WE ALL GET TO HEAVEN</a:t>
            </a:r>
          </a:p>
        </p:txBody>
      </p:sp>
    </p:spTree>
    <p:extLst>
      <p:ext uri="{BB962C8B-B14F-4D97-AF65-F5344CB8AC3E}">
        <p14:creationId xmlns:p14="http://schemas.microsoft.com/office/powerpoint/2010/main" val="327744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D8DC730-50D9-4C35-BEA4-DB4FCFBD4ED2}"/>
              </a:ext>
            </a:extLst>
          </p:cNvPr>
          <p:cNvSpPr>
            <a:spLocks noGrp="1"/>
          </p:cNvSpPr>
          <p:nvPr>
            <p:ph type="title"/>
          </p:nvPr>
        </p:nvSpPr>
        <p:spPr>
          <a:xfrm>
            <a:off x="961053" y="982131"/>
            <a:ext cx="4236098" cy="1191902"/>
          </a:xfrm>
        </p:spPr>
        <p:txBody>
          <a:bodyPr>
            <a:normAutofit/>
          </a:bodyPr>
          <a:lstStyle/>
          <a:p>
            <a:r>
              <a:rPr lang="en-US" b="1" cap="small" dirty="0"/>
              <a:t>When we all get to heaven</a:t>
            </a:r>
            <a:endParaRPr lang="en-US" dirty="0"/>
          </a:p>
        </p:txBody>
      </p:sp>
      <p:sp>
        <p:nvSpPr>
          <p:cNvPr id="16" name="Content Placeholder 15">
            <a:extLst>
              <a:ext uri="{FF2B5EF4-FFF2-40B4-BE49-F238E27FC236}">
                <a16:creationId xmlns:a16="http://schemas.microsoft.com/office/drawing/2014/main" id="{01891548-BFF6-4438-BAB7-9D7BEA027722}"/>
              </a:ext>
            </a:extLst>
          </p:cNvPr>
          <p:cNvSpPr>
            <a:spLocks noGrp="1"/>
          </p:cNvSpPr>
          <p:nvPr>
            <p:ph idx="1"/>
          </p:nvPr>
        </p:nvSpPr>
        <p:spPr>
          <a:xfrm>
            <a:off x="6031087" y="2938065"/>
            <a:ext cx="5469466" cy="3076842"/>
          </a:xfrm>
        </p:spPr>
        <p:txBody>
          <a:bodyPr>
            <a:noAutofit/>
          </a:bodyPr>
          <a:lstStyle/>
          <a:p>
            <a:pPr marL="0" indent="0" algn="ctr">
              <a:buNone/>
            </a:pPr>
            <a:r>
              <a:rPr lang="en-US" sz="800" b="0" i="0" dirty="0">
                <a:solidFill>
                  <a:srgbClr val="222222"/>
                </a:solidFill>
                <a:effectLst/>
                <a:latin typeface="minion-pro"/>
              </a:rPr>
              <a:t>MISS ELIZA EDMUNDS HEWITT was born in Philadelphia, Pa., June 28, 1851. She was educated in the Public Schools of that city and after graduation from the Girls’ High School, obtained a position as teacher. This career was cut short by the development of a spinal malady, which caused her to be a shut-in sufferer for many years. In course of time, a gradual improvement came about, and during a </a:t>
            </a:r>
            <a:r>
              <a:rPr lang="en-US" sz="800" i="0" dirty="0">
                <a:solidFill>
                  <a:schemeClr val="tx1"/>
                </a:solidFill>
                <a:effectLst/>
                <a:latin typeface="minion-pro"/>
              </a:rPr>
              <a:t>slow convalescence, the study of English literature, as in school-girl days, was her great delight. Wishing to be helpful to her Church, she wrote poems for its primary department, some of which attracted the attention of </a:t>
            </a:r>
            <a:r>
              <a:rPr lang="en-US" sz="800" dirty="0">
                <a:solidFill>
                  <a:schemeClr val="tx1"/>
                </a:solidFill>
                <a:latin typeface="minion-pro"/>
              </a:rPr>
              <a:t>Prof. </a:t>
            </a:r>
            <a:r>
              <a:rPr lang="en-US" sz="800" dirty="0" err="1">
                <a:solidFill>
                  <a:schemeClr val="tx1"/>
                </a:solidFill>
                <a:latin typeface="minion-pro"/>
              </a:rPr>
              <a:t>Jno</a:t>
            </a:r>
            <a:r>
              <a:rPr lang="en-US" sz="800" dirty="0">
                <a:solidFill>
                  <a:schemeClr val="tx1"/>
                </a:solidFill>
                <a:latin typeface="minion-pro"/>
              </a:rPr>
              <a:t>. R. </a:t>
            </a:r>
            <a:r>
              <a:rPr lang="en-US" sz="800" dirty="0" err="1">
                <a:solidFill>
                  <a:schemeClr val="tx1"/>
                </a:solidFill>
                <a:latin typeface="minion-pro"/>
              </a:rPr>
              <a:t>Sweney</a:t>
            </a:r>
            <a:r>
              <a:rPr lang="en-US" sz="800" i="0" dirty="0">
                <a:solidFill>
                  <a:schemeClr val="tx1"/>
                </a:solidFill>
                <a:effectLst/>
                <a:latin typeface="minion-pro"/>
              </a:rPr>
              <a:t>, at one time chorister of that church. However, writing did not fill all her desires for usefulness in the Master’s service, and it has been her privilege for some years, to be engaged in primary Sunday School work, and to take an active part in the Philadelphia Elementary Union. At present, she is Superintendent of the primary department of the Calvin Presbyterian church. There is no place where she is happier than in her beloved primary room, surrounded by her bright young teachers and loving scholars. In connection with this work, Miss Hewitt has contributed to various Sunday school periodicals, providing for the Reformed church its Golden Text stories and lesson suggestions.</a:t>
            </a:r>
          </a:p>
          <a:p>
            <a:pPr marL="0" indent="0" algn="ctr">
              <a:buNone/>
            </a:pPr>
            <a:r>
              <a:rPr lang="en-US" sz="800" i="0" dirty="0">
                <a:solidFill>
                  <a:schemeClr val="tx1"/>
                </a:solidFill>
                <a:effectLst/>
                <a:latin typeface="minion-pro"/>
              </a:rPr>
              <a:t>Miss Hewitt’s hymns are the result of inspiration, the origin of which, to her, is often mysterious; she has never cared to keep a record, but their number is known to have passed into the thousands. The hymn, “Sunshine In My Soul,” was given wings, and circled the globe, coming back to its author with many beautiful stories of its use. The same is true of other of her hymns. Among the most popular have been, “Sunshine In My Soul,” “Will There Be Any Stars?” “Stepping in the Light,” “Not One Forgotten,” </a:t>
            </a:r>
            <a:r>
              <a:rPr lang="en-US" sz="800" dirty="0">
                <a:solidFill>
                  <a:schemeClr val="tx1"/>
                </a:solidFill>
                <a:latin typeface="minion-pro"/>
              </a:rPr>
              <a:t>“More About Jesus,”</a:t>
            </a:r>
            <a:r>
              <a:rPr lang="en-US" sz="800" i="0" dirty="0">
                <a:solidFill>
                  <a:schemeClr val="tx1"/>
                </a:solidFill>
                <a:effectLst/>
                <a:latin typeface="minion-pro"/>
              </a:rPr>
              <a:t> “The Very Same Jesus.”</a:t>
            </a:r>
          </a:p>
          <a:p>
            <a:pPr marL="0" indent="0" algn="ctr">
              <a:buNone/>
            </a:pPr>
            <a:r>
              <a:rPr lang="en-US" sz="800" i="0" dirty="0">
                <a:solidFill>
                  <a:schemeClr val="tx1"/>
                </a:solidFill>
                <a:effectLst/>
                <a:latin typeface="minion-pro"/>
              </a:rPr>
              <a:t>It was a glad day when Miss Hewitt met </a:t>
            </a:r>
            <a:r>
              <a:rPr lang="en-US" sz="800" dirty="0">
                <a:solidFill>
                  <a:schemeClr val="tx1"/>
                </a:solidFill>
                <a:latin typeface="minion-pro"/>
              </a:rPr>
              <a:t>Fanny Crosby</a:t>
            </a:r>
            <a:r>
              <a:rPr lang="en-US" sz="800" i="0" dirty="0">
                <a:solidFill>
                  <a:schemeClr val="tx1"/>
                </a:solidFill>
                <a:effectLst/>
                <a:latin typeface="minion-pro"/>
              </a:rPr>
              <a:t> and their mutual love is a joy to both. During a visit to the Indians of the Onondaga Reservation, she was adopted into their tribe, and this relationship has led to unique and pleasant experiences. “After all, what hymns are so dear to us as the old church favorites? In looking over my life, would humbly and gratefully say: </a:t>
            </a:r>
            <a:r>
              <a:rPr lang="en-US" sz="800" i="0" dirty="0" err="1">
                <a:solidFill>
                  <a:schemeClr val="tx1"/>
                </a:solidFill>
                <a:effectLst/>
                <a:latin typeface="minion-pro"/>
              </a:rPr>
              <a:t>’Tis</a:t>
            </a:r>
            <a:r>
              <a:rPr lang="en-US" sz="800" i="0" dirty="0">
                <a:solidFill>
                  <a:schemeClr val="tx1"/>
                </a:solidFill>
                <a:effectLst/>
                <a:latin typeface="minion-pro"/>
              </a:rPr>
              <a:t> grace has brought me safe thus far, and grace will lead me home.”</a:t>
            </a:r>
          </a:p>
          <a:p>
            <a:pPr marL="0" indent="0" algn="ctr">
              <a:buNone/>
            </a:pPr>
            <a:r>
              <a:rPr lang="en-US" sz="800" i="0" dirty="0">
                <a:solidFill>
                  <a:schemeClr val="tx1"/>
                </a:solidFill>
                <a:effectLst/>
                <a:latin typeface="minion-pro"/>
              </a:rPr>
              <a:t>by Charles Gabriel</a:t>
            </a:r>
            <a:br>
              <a:rPr lang="en-US" sz="800" i="0" dirty="0">
                <a:solidFill>
                  <a:schemeClr val="tx1"/>
                </a:solidFill>
                <a:effectLst/>
                <a:latin typeface="minion-pro"/>
              </a:rPr>
            </a:br>
            <a:r>
              <a:rPr lang="en-US" sz="800" i="1" dirty="0">
                <a:solidFill>
                  <a:schemeClr val="tx1"/>
                </a:solidFill>
                <a:effectLst/>
                <a:latin typeface="minion-pro"/>
              </a:rPr>
              <a:t>The Singers and Their Songs</a:t>
            </a:r>
            <a:r>
              <a:rPr lang="en-US" sz="800" i="0" dirty="0">
                <a:solidFill>
                  <a:schemeClr val="tx1"/>
                </a:solidFill>
                <a:effectLst/>
                <a:latin typeface="minion-pro"/>
              </a:rPr>
              <a:t> (1916)</a:t>
            </a:r>
          </a:p>
          <a:p>
            <a:pPr marL="0" indent="0" algn="ctr">
              <a:buNone/>
            </a:pPr>
            <a:endParaRPr lang="en-US" sz="900" b="1" dirty="0">
              <a:solidFill>
                <a:schemeClr val="tx1"/>
              </a:solidFill>
            </a:endParaRPr>
          </a:p>
        </p:txBody>
      </p:sp>
      <p:sp>
        <p:nvSpPr>
          <p:cNvPr id="17" name="Text Placeholder 16">
            <a:extLst>
              <a:ext uri="{FF2B5EF4-FFF2-40B4-BE49-F238E27FC236}">
                <a16:creationId xmlns:a16="http://schemas.microsoft.com/office/drawing/2014/main" id="{839A527F-2244-45F4-AB00-01829C6AE6D7}"/>
              </a:ext>
            </a:extLst>
          </p:cNvPr>
          <p:cNvSpPr>
            <a:spLocks noGrp="1"/>
          </p:cNvSpPr>
          <p:nvPr>
            <p:ph type="body" sz="half" idx="2"/>
          </p:nvPr>
        </p:nvSpPr>
        <p:spPr/>
        <p:txBody>
          <a:bodyPr/>
          <a:lstStyle/>
          <a:p>
            <a:pPr algn="l"/>
            <a:r>
              <a:rPr lang="en-US" dirty="0"/>
              <a:t>Author: Eliza E. Hewitt	 	</a:t>
            </a:r>
          </a:p>
          <a:p>
            <a:pPr algn="l"/>
            <a:r>
              <a:rPr lang="en-US" dirty="0"/>
              <a:t>Music: Emily D. Wilson	 	</a:t>
            </a:r>
          </a:p>
          <a:p>
            <a:pPr algn="l"/>
            <a:r>
              <a:rPr lang="en-US" dirty="0"/>
              <a:t>Date written: 1898	</a:t>
            </a:r>
            <a:endParaRPr lang="en-US" b="1" dirty="0"/>
          </a:p>
          <a:p>
            <a:endParaRPr lang="en-US" dirty="0"/>
          </a:p>
        </p:txBody>
      </p:sp>
      <p:sp>
        <p:nvSpPr>
          <p:cNvPr id="20" name="TextBox 19">
            <a:extLst>
              <a:ext uri="{FF2B5EF4-FFF2-40B4-BE49-F238E27FC236}">
                <a16:creationId xmlns:a16="http://schemas.microsoft.com/office/drawing/2014/main" id="{C92DF7F8-2852-4644-B61C-68038CBB4683}"/>
              </a:ext>
            </a:extLst>
          </p:cNvPr>
          <p:cNvSpPr txBox="1"/>
          <p:nvPr/>
        </p:nvSpPr>
        <p:spPr>
          <a:xfrm>
            <a:off x="7601016" y="2516697"/>
            <a:ext cx="2612571" cy="338554"/>
          </a:xfrm>
          <a:prstGeom prst="rect">
            <a:avLst/>
          </a:prstGeom>
          <a:noFill/>
        </p:spPr>
        <p:txBody>
          <a:bodyPr wrap="square" rtlCol="0">
            <a:spAutoFit/>
          </a:bodyPr>
          <a:lstStyle/>
          <a:p>
            <a:pPr algn="ctr"/>
            <a:r>
              <a:rPr lang="en-US" sz="800" b="1" cap="small" dirty="0"/>
              <a:t>Eliza E. Hewitt</a:t>
            </a:r>
          </a:p>
          <a:p>
            <a:pPr algn="ctr"/>
            <a:r>
              <a:rPr lang="en-US" sz="800" b="1" cap="small" dirty="0"/>
              <a:t>(1851-1920)</a:t>
            </a:r>
            <a:endParaRPr lang="en-US" sz="800" b="1" dirty="0"/>
          </a:p>
        </p:txBody>
      </p:sp>
      <p:pic>
        <p:nvPicPr>
          <p:cNvPr id="3" name="Picture 2" descr="A close up of a person&#10;&#10;Description automatically generated">
            <a:extLst>
              <a:ext uri="{FF2B5EF4-FFF2-40B4-BE49-F238E27FC236}">
                <a16:creationId xmlns:a16="http://schemas.microsoft.com/office/drawing/2014/main" id="{13C5EF12-9934-4BEC-A8EE-461E9E35D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600" y="750814"/>
            <a:ext cx="1379405" cy="17491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219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EF2E-385E-4544-B895-A72211498042}"/>
              </a:ext>
            </a:extLst>
          </p:cNvPr>
          <p:cNvSpPr>
            <a:spLocks noGrp="1"/>
          </p:cNvSpPr>
          <p:nvPr>
            <p:ph type="title"/>
          </p:nvPr>
        </p:nvSpPr>
        <p:spPr>
          <a:xfrm>
            <a:off x="1209836" y="982131"/>
            <a:ext cx="3718455" cy="888614"/>
          </a:xfrm>
        </p:spPr>
        <p:txBody>
          <a:bodyPr>
            <a:normAutofit/>
          </a:bodyPr>
          <a:lstStyle/>
          <a:p>
            <a:r>
              <a:rPr lang="en-US" b="1" cap="small" dirty="0"/>
              <a:t>When we all get to heaven</a:t>
            </a:r>
            <a:endParaRPr lang="en-US" dirty="0"/>
          </a:p>
        </p:txBody>
      </p:sp>
      <p:sp>
        <p:nvSpPr>
          <p:cNvPr id="12" name="TextBox 11">
            <a:extLst>
              <a:ext uri="{FF2B5EF4-FFF2-40B4-BE49-F238E27FC236}">
                <a16:creationId xmlns:a16="http://schemas.microsoft.com/office/drawing/2014/main" id="{C790EA06-EC81-42BF-B841-A66A0566ED56}"/>
              </a:ext>
            </a:extLst>
          </p:cNvPr>
          <p:cNvSpPr txBox="1"/>
          <p:nvPr/>
        </p:nvSpPr>
        <p:spPr>
          <a:xfrm>
            <a:off x="1739920" y="1870745"/>
            <a:ext cx="3363986" cy="369332"/>
          </a:xfrm>
          <a:prstGeom prst="rect">
            <a:avLst/>
          </a:prstGeom>
          <a:noFill/>
        </p:spPr>
        <p:txBody>
          <a:bodyPr wrap="square" rtlCol="0">
            <a:spAutoFit/>
          </a:bodyPr>
          <a:lstStyle/>
          <a:p>
            <a:r>
              <a:rPr lang="en-US" b="1" dirty="0"/>
              <a:t>The Word on Heaven:</a:t>
            </a:r>
          </a:p>
        </p:txBody>
      </p:sp>
      <p:sp>
        <p:nvSpPr>
          <p:cNvPr id="5" name="Rectangle 2">
            <a:extLst>
              <a:ext uri="{FF2B5EF4-FFF2-40B4-BE49-F238E27FC236}">
                <a16:creationId xmlns:a16="http://schemas.microsoft.com/office/drawing/2014/main" id="{D223C768-01A2-4B3C-86F2-86F18374C67B}"/>
              </a:ext>
            </a:extLst>
          </p:cNvPr>
          <p:cNvSpPr>
            <a:spLocks noChangeArrowheads="1"/>
          </p:cNvSpPr>
          <p:nvPr/>
        </p:nvSpPr>
        <p:spPr bwMode="auto">
          <a:xfrm>
            <a:off x="7179821" y="597623"/>
            <a:ext cx="3917658" cy="644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altLang="en-US" sz="1400" b="1" u="sng" dirty="0">
                <a:latin typeface="Bookman Old Style" panose="02050604050505020204" pitchFamily="18" charset="0"/>
              </a:rPr>
              <a:t>Song Lyrics</a:t>
            </a:r>
            <a:r>
              <a:rPr lang="en-US" altLang="en-US" sz="1600" dirty="0">
                <a:latin typeface="Bookman Old Style" panose="02050604050505020204" pitchFamily="18" charset="0"/>
              </a:rPr>
              <a:t>:</a:t>
            </a:r>
          </a:p>
          <a:p>
            <a:pPr algn="ctr"/>
            <a:endParaRPr lang="en-US" altLang="en-US" sz="1600" dirty="0">
              <a:latin typeface="Bookman Old Style" panose="02050604050505020204" pitchFamily="18" charset="0"/>
            </a:endParaRPr>
          </a:p>
          <a:p>
            <a:pPr algn="ctr" rtl="0"/>
            <a:r>
              <a:rPr lang="en-US" sz="1400" i="0" dirty="0">
                <a:solidFill>
                  <a:srgbClr val="000000"/>
                </a:solidFill>
                <a:effectLst/>
                <a:latin typeface="Baskerville Old Face" panose="02020602080505020303" pitchFamily="18" charset="0"/>
              </a:rPr>
              <a:t>Sing the wondrous love of Jesus,</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Sing His mercy and His grace.</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In the mansions bright and blessed</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He’ll prepare for us a place.</a:t>
            </a:r>
          </a:p>
          <a:p>
            <a:pPr algn="ctr" rtl="0"/>
            <a:r>
              <a:rPr lang="en-US" sz="1400" i="1" dirty="0">
                <a:solidFill>
                  <a:srgbClr val="000000"/>
                </a:solidFill>
                <a:effectLst/>
                <a:latin typeface="Baskerville Old Face" panose="02020602080505020303" pitchFamily="18" charset="0"/>
              </a:rPr>
              <a:t>Refrain</a:t>
            </a:r>
          </a:p>
          <a:p>
            <a:pPr algn="ctr" rtl="0"/>
            <a:r>
              <a:rPr lang="en-US" sz="1400" i="1" dirty="0">
                <a:solidFill>
                  <a:srgbClr val="000000"/>
                </a:solidFill>
                <a:effectLst/>
                <a:latin typeface="Baskerville Old Face" panose="02020602080505020303" pitchFamily="18" charset="0"/>
              </a:rPr>
              <a:t>When we all get to Heaven,</a:t>
            </a:r>
            <a:br>
              <a:rPr lang="en-US" sz="1400" i="1" dirty="0">
                <a:solidFill>
                  <a:srgbClr val="000000"/>
                </a:solidFill>
                <a:effectLst/>
                <a:latin typeface="Baskerville Old Face" panose="02020602080505020303" pitchFamily="18" charset="0"/>
              </a:rPr>
            </a:br>
            <a:r>
              <a:rPr lang="en-US" sz="1400" i="1" dirty="0">
                <a:solidFill>
                  <a:srgbClr val="000000"/>
                </a:solidFill>
                <a:effectLst/>
                <a:latin typeface="Baskerville Old Face" panose="02020602080505020303" pitchFamily="18" charset="0"/>
              </a:rPr>
              <a:t>What a day of rejoicing that will be!</a:t>
            </a:r>
            <a:br>
              <a:rPr lang="en-US" sz="1400" i="1" dirty="0">
                <a:solidFill>
                  <a:srgbClr val="000000"/>
                </a:solidFill>
                <a:effectLst/>
                <a:latin typeface="Baskerville Old Face" panose="02020602080505020303" pitchFamily="18" charset="0"/>
              </a:rPr>
            </a:br>
            <a:r>
              <a:rPr lang="en-US" sz="1400" i="1" dirty="0">
                <a:solidFill>
                  <a:srgbClr val="000000"/>
                </a:solidFill>
                <a:effectLst/>
                <a:latin typeface="Baskerville Old Face" panose="02020602080505020303" pitchFamily="18" charset="0"/>
              </a:rPr>
              <a:t>When we all see Jesus,</a:t>
            </a:r>
            <a:br>
              <a:rPr lang="en-US" sz="1400" i="1" dirty="0">
                <a:solidFill>
                  <a:srgbClr val="000000"/>
                </a:solidFill>
                <a:effectLst/>
                <a:latin typeface="Baskerville Old Face" panose="02020602080505020303" pitchFamily="18" charset="0"/>
              </a:rPr>
            </a:br>
            <a:r>
              <a:rPr lang="en-US" sz="1400" i="1" dirty="0">
                <a:solidFill>
                  <a:srgbClr val="000000"/>
                </a:solidFill>
                <a:effectLst/>
                <a:latin typeface="Baskerville Old Face" panose="02020602080505020303" pitchFamily="18" charset="0"/>
              </a:rPr>
              <a:t>We’ll sing and shout the victory!</a:t>
            </a:r>
          </a:p>
          <a:p>
            <a:pPr algn="ctr" rtl="0"/>
            <a:r>
              <a:rPr lang="en-US" sz="1400" i="0" dirty="0">
                <a:solidFill>
                  <a:srgbClr val="000000"/>
                </a:solidFill>
                <a:effectLst/>
                <a:latin typeface="Baskerville Old Face" panose="02020602080505020303" pitchFamily="18" charset="0"/>
              </a:rPr>
              <a:t>While we walk the pilgrim pathway,</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Clouds will overspread the sky;</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But when traveling days are over,</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Not a shadow, not a sigh.</a:t>
            </a:r>
          </a:p>
          <a:p>
            <a:pPr algn="ctr" rtl="0"/>
            <a:r>
              <a:rPr lang="en-US" sz="1400" i="1" dirty="0">
                <a:solidFill>
                  <a:srgbClr val="000000"/>
                </a:solidFill>
                <a:effectLst/>
                <a:latin typeface="Baskerville Old Face" panose="02020602080505020303" pitchFamily="18" charset="0"/>
              </a:rPr>
              <a:t>Refrain</a:t>
            </a:r>
          </a:p>
          <a:p>
            <a:pPr algn="ctr" rtl="0"/>
            <a:r>
              <a:rPr lang="en-US" sz="1400" i="0" dirty="0">
                <a:solidFill>
                  <a:srgbClr val="000000"/>
                </a:solidFill>
                <a:effectLst/>
                <a:latin typeface="Baskerville Old Face" panose="02020602080505020303" pitchFamily="18" charset="0"/>
              </a:rPr>
              <a:t>Let us then be true and faithful,</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Trusting, serving every day;</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Just one glimpse of Him in glory</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Will the toils of life repay.</a:t>
            </a:r>
          </a:p>
          <a:p>
            <a:pPr algn="ctr" rtl="0"/>
            <a:r>
              <a:rPr lang="en-US" sz="1400" i="1" dirty="0">
                <a:solidFill>
                  <a:srgbClr val="000000"/>
                </a:solidFill>
                <a:effectLst/>
                <a:latin typeface="Baskerville Old Face" panose="02020602080505020303" pitchFamily="18" charset="0"/>
              </a:rPr>
              <a:t>Refrain</a:t>
            </a:r>
          </a:p>
          <a:p>
            <a:pPr algn="ctr" rtl="0"/>
            <a:r>
              <a:rPr lang="en-US" sz="1400" i="0" dirty="0">
                <a:solidFill>
                  <a:srgbClr val="000000"/>
                </a:solidFill>
                <a:effectLst/>
                <a:latin typeface="Baskerville Old Face" panose="02020602080505020303" pitchFamily="18" charset="0"/>
              </a:rPr>
              <a:t>Onward to the prize before us!</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Soon His beauty we’ll behold;</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Soon the pearly gates will open;</a:t>
            </a:r>
            <a:br>
              <a:rPr lang="en-US" sz="1400" i="0" dirty="0">
                <a:solidFill>
                  <a:srgbClr val="000000"/>
                </a:solidFill>
                <a:effectLst/>
                <a:latin typeface="Baskerville Old Face" panose="02020602080505020303" pitchFamily="18" charset="0"/>
              </a:rPr>
            </a:br>
            <a:r>
              <a:rPr lang="en-US" sz="1400" i="0" dirty="0">
                <a:solidFill>
                  <a:srgbClr val="000000"/>
                </a:solidFill>
                <a:effectLst/>
                <a:latin typeface="Baskerville Old Face" panose="02020602080505020303" pitchFamily="18" charset="0"/>
              </a:rPr>
              <a:t>We shall tread the streets of gold.</a:t>
            </a:r>
          </a:p>
          <a:p>
            <a:pPr algn="ctr" rtl="0"/>
            <a:r>
              <a:rPr lang="en-US" sz="1400" i="1" dirty="0">
                <a:solidFill>
                  <a:srgbClr val="000000"/>
                </a:solidFill>
                <a:effectLst/>
                <a:latin typeface="Baskerville Old Face" panose="02020602080505020303" pitchFamily="18" charset="0"/>
              </a:rPr>
              <a:t>Refrain</a:t>
            </a:r>
          </a:p>
          <a:p>
            <a:pPr algn="ctr"/>
            <a:endParaRPr lang="en-US" altLang="en-US" sz="1600" b="1" dirty="0">
              <a:latin typeface="+mj-lt"/>
            </a:endParaRPr>
          </a:p>
          <a:p>
            <a:pPr algn="ctr"/>
            <a:endParaRPr lang="en-US" sz="1100" dirty="0">
              <a:latin typeface="+mj-lt"/>
            </a:endParaRPr>
          </a:p>
          <a:p>
            <a:endParaRPr lang="en-US" b="1" i="1" dirty="0"/>
          </a:p>
        </p:txBody>
      </p:sp>
      <p:sp>
        <p:nvSpPr>
          <p:cNvPr id="10" name="Rectangle 5">
            <a:extLst>
              <a:ext uri="{FF2B5EF4-FFF2-40B4-BE49-F238E27FC236}">
                <a16:creationId xmlns:a16="http://schemas.microsoft.com/office/drawing/2014/main" id="{10C26BF5-EBBA-4B89-B63A-1B5D61C8FA9D}"/>
              </a:ext>
            </a:extLst>
          </p:cNvPr>
          <p:cNvSpPr>
            <a:spLocks noGrp="1" noChangeArrowheads="1"/>
          </p:cNvSpPr>
          <p:nvPr>
            <p:ph type="body" sz="half" idx="2"/>
          </p:nvPr>
        </p:nvSpPr>
        <p:spPr bwMode="auto">
          <a:xfrm>
            <a:off x="1258084" y="3008159"/>
            <a:ext cx="3845822" cy="242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US" sz="1100" b="1" dirty="0">
                <a:solidFill>
                  <a:srgbClr val="000000"/>
                </a:solidFill>
                <a:latin typeface="Baskerville Old Face" panose="02020602080505020303" pitchFamily="18" charset="0"/>
              </a:rPr>
              <a:t>Matthew 6:19-21  </a:t>
            </a:r>
            <a:r>
              <a:rPr lang="en-US" sz="1100" dirty="0">
                <a:solidFill>
                  <a:srgbClr val="000000"/>
                </a:solidFill>
                <a:latin typeface="Verdana" panose="020B0604030504040204" pitchFamily="34" charset="0"/>
              </a:rPr>
              <a:t>Lay not up for yourselves treasures upon earth, where moth and rust doth corrupt, and where thieves break through and steal: </a:t>
            </a:r>
            <a:r>
              <a:rPr lang="en-US" sz="1100" b="0" i="0" baseline="30000" dirty="0">
                <a:solidFill>
                  <a:srgbClr val="666666"/>
                </a:solidFill>
                <a:effectLst/>
                <a:latin typeface="Verdana" panose="020B0604030504040204" pitchFamily="34" charset="0"/>
              </a:rPr>
              <a:t>20</a:t>
            </a:r>
            <a:r>
              <a:rPr lang="en-US" sz="1100" b="0" i="0" dirty="0">
                <a:solidFill>
                  <a:srgbClr val="000000"/>
                </a:solidFill>
                <a:effectLst/>
                <a:latin typeface="Verdana" panose="020B0604030504040204" pitchFamily="34" charset="0"/>
              </a:rPr>
              <a:t> </a:t>
            </a:r>
            <a:r>
              <a:rPr lang="en-US" sz="1100" dirty="0">
                <a:solidFill>
                  <a:srgbClr val="000000"/>
                </a:solidFill>
                <a:latin typeface="Verdana" panose="020B0604030504040204" pitchFamily="34" charset="0"/>
              </a:rPr>
              <a:t>But lay up for yourselves treasures in heaven, where neither moth nor rust doth corrupt, and where thieves do not break through nor steal:</a:t>
            </a:r>
            <a:r>
              <a:rPr lang="en-US" sz="1100" b="0" i="0" baseline="30000" dirty="0">
                <a:solidFill>
                  <a:srgbClr val="666666"/>
                </a:solidFill>
                <a:effectLst/>
                <a:latin typeface="Verdana" panose="020B0604030504040204" pitchFamily="34" charset="0"/>
              </a:rPr>
              <a:t>21</a:t>
            </a:r>
            <a:r>
              <a:rPr lang="en-US" sz="1100" b="0" i="0" dirty="0">
                <a:solidFill>
                  <a:srgbClr val="000000"/>
                </a:solidFill>
                <a:effectLst/>
                <a:latin typeface="Verdana" panose="020B0604030504040204" pitchFamily="34" charset="0"/>
              </a:rPr>
              <a:t> </a:t>
            </a:r>
            <a:r>
              <a:rPr lang="en-US" sz="1100" dirty="0">
                <a:solidFill>
                  <a:srgbClr val="000000"/>
                </a:solidFill>
                <a:latin typeface="Verdana" panose="020B0604030504040204" pitchFamily="34" charset="0"/>
              </a:rPr>
              <a:t>For where your treasure is, there will your heart be also.</a:t>
            </a:r>
          </a:p>
          <a:p>
            <a:pPr algn="l"/>
            <a:br>
              <a:rPr lang="en-US" sz="1200" b="0" i="0" dirty="0">
                <a:solidFill>
                  <a:srgbClr val="000000"/>
                </a:solidFill>
                <a:effectLst/>
                <a:latin typeface="Verdana" panose="020B0604030504040204" pitchFamily="34" charset="0"/>
              </a:rPr>
            </a:br>
            <a:r>
              <a:rPr lang="en-US" sz="1200" b="1" dirty="0">
                <a:solidFill>
                  <a:srgbClr val="000000"/>
                </a:solidFill>
                <a:latin typeface="Baskerville Old Face" panose="02020602080505020303" pitchFamily="18" charset="0"/>
              </a:rPr>
              <a:t>1 Corinthians 2:9</a:t>
            </a:r>
            <a:r>
              <a:rPr lang="en-US" sz="1200" b="0" i="0" dirty="0">
                <a:solidFill>
                  <a:srgbClr val="000000"/>
                </a:solidFill>
                <a:effectLst/>
                <a:latin typeface="Baskerville Old Face" panose="02020602080505020303" pitchFamily="18" charset="0"/>
              </a:rPr>
              <a:t>- But as it is written, Eye hath not seen, nor ear heard, neither have entered into the heart of man, the things which God hath prepared for them that love him.</a:t>
            </a:r>
            <a:endParaRPr lang="en-US" sz="1100" b="0" i="0" dirty="0">
              <a:solidFill>
                <a:srgbClr val="000000"/>
              </a:solidFill>
              <a:effectLst/>
              <a:latin typeface="Baskerville Old Face" panose="02020602080505020303" pitchFamily="18" charset="0"/>
            </a:endParaRPr>
          </a:p>
          <a:p>
            <a:pPr lvl="0" algn="l" defTabSz="914400" eaLnBrk="0" fontAlgn="base" hangingPunct="0">
              <a:spcBef>
                <a:spcPct val="0"/>
              </a:spcBef>
              <a:spcAft>
                <a:spcPct val="0"/>
              </a:spcAft>
              <a:buClrTx/>
              <a:buSzTx/>
            </a:pPr>
            <a:endParaRPr kumimoji="0" lang="en-US" altLang="en-US" sz="140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43812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1360-EE4E-4D84-AAC9-4618604ED799}"/>
              </a:ext>
            </a:extLst>
          </p:cNvPr>
          <p:cNvSpPr>
            <a:spLocks noGrp="1"/>
          </p:cNvSpPr>
          <p:nvPr>
            <p:ph type="title"/>
          </p:nvPr>
        </p:nvSpPr>
        <p:spPr>
          <a:xfrm>
            <a:off x="1181844" y="982131"/>
            <a:ext cx="3830422" cy="1283596"/>
          </a:xfrm>
        </p:spPr>
        <p:txBody>
          <a:bodyPr>
            <a:normAutofit/>
          </a:bodyPr>
          <a:lstStyle/>
          <a:p>
            <a:r>
              <a:rPr lang="en-US" b="1" cap="small" dirty="0"/>
              <a:t>When we all get to heaven</a:t>
            </a:r>
            <a:endParaRPr lang="en-US" dirty="0"/>
          </a:p>
        </p:txBody>
      </p:sp>
      <p:sp>
        <p:nvSpPr>
          <p:cNvPr id="4" name="Text Placeholder 3">
            <a:extLst>
              <a:ext uri="{FF2B5EF4-FFF2-40B4-BE49-F238E27FC236}">
                <a16:creationId xmlns:a16="http://schemas.microsoft.com/office/drawing/2014/main" id="{55C33559-65A5-4895-A033-C6CAAD6EFAA0}"/>
              </a:ext>
            </a:extLst>
          </p:cNvPr>
          <p:cNvSpPr>
            <a:spLocks noGrp="1"/>
          </p:cNvSpPr>
          <p:nvPr>
            <p:ph type="body" sz="half" idx="2"/>
          </p:nvPr>
        </p:nvSpPr>
        <p:spPr>
          <a:xfrm>
            <a:off x="1181843" y="3040395"/>
            <a:ext cx="3718455" cy="2949343"/>
          </a:xfrm>
        </p:spPr>
        <p:txBody>
          <a:bodyPr>
            <a:normAutofit/>
          </a:bodyPr>
          <a:lstStyle/>
          <a:p>
            <a:endParaRPr lang="en-US" dirty="0"/>
          </a:p>
          <a:p>
            <a:r>
              <a:rPr lang="en-US" sz="2400" dirty="0">
                <a:latin typeface="Baskerville Old Face" panose="02020602080505020303" pitchFamily="18" charset="0"/>
              </a:rPr>
              <a:t>Hear song played </a:t>
            </a:r>
          </a:p>
          <a:p>
            <a:endParaRPr lang="en-US" dirty="0"/>
          </a:p>
          <a:p>
            <a:endParaRPr lang="en-US" dirty="0"/>
          </a:p>
          <a:p>
            <a:r>
              <a:rPr lang="en-US" sz="2400" dirty="0">
                <a:latin typeface="Baskerville Old Face" panose="02020602080505020303" pitchFamily="18" charset="0"/>
                <a:hlinkClick r:id="rId4"/>
              </a:rPr>
              <a:t>Hear song performed </a:t>
            </a:r>
            <a:endParaRPr lang="en-US" sz="2400" dirty="0">
              <a:latin typeface="Baskerville Old Face" panose="02020602080505020303" pitchFamily="18" charset="0"/>
            </a:endParaRPr>
          </a:p>
        </p:txBody>
      </p:sp>
      <p:pic>
        <p:nvPicPr>
          <p:cNvPr id="3" name="when_we_all_get_to_heaven">
            <a:hlinkClick r:id="" action="ppaction://media"/>
            <a:extLst>
              <a:ext uri="{FF2B5EF4-FFF2-40B4-BE49-F238E27FC236}">
                <a16:creationId xmlns:a16="http://schemas.microsoft.com/office/drawing/2014/main" id="{C8226C3B-800A-46B1-8A51-D623FDADF1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98652" y="4056676"/>
            <a:ext cx="403371" cy="40337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0D5C6CA-252C-465C-AD4C-93130101C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251" y="696286"/>
            <a:ext cx="4407603" cy="54654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532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D7FB-DCE4-4B51-A91D-F324390D6E60}"/>
              </a:ext>
            </a:extLst>
          </p:cNvPr>
          <p:cNvSpPr>
            <a:spLocks noGrp="1"/>
          </p:cNvSpPr>
          <p:nvPr>
            <p:ph type="title"/>
          </p:nvPr>
        </p:nvSpPr>
        <p:spPr>
          <a:xfrm>
            <a:off x="1159588" y="1065402"/>
            <a:ext cx="3718455" cy="847444"/>
          </a:xfrm>
        </p:spPr>
        <p:txBody>
          <a:bodyPr/>
          <a:lstStyle/>
          <a:p>
            <a:endParaRPr lang="en-US"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331DF49-7E8D-401D-9184-1AB8D28985F7}"/>
              </a:ext>
            </a:extLst>
          </p:cNvPr>
          <p:cNvSpPr>
            <a:spLocks noGrp="1"/>
          </p:cNvSpPr>
          <p:nvPr>
            <p:ph idx="1"/>
          </p:nvPr>
        </p:nvSpPr>
        <p:spPr>
          <a:xfrm>
            <a:off x="6193108" y="933061"/>
            <a:ext cx="5469466" cy="4728202"/>
          </a:xfrm>
        </p:spPr>
        <p:txBody>
          <a:bodyPr/>
          <a:lstStyle/>
          <a:p>
            <a:pPr marL="0" indent="0">
              <a:buNone/>
            </a:pPr>
            <a:r>
              <a:rPr lang="en-US" sz="3600" b="1" dirty="0">
                <a:latin typeface="Baskerville Old Face" panose="02020602080505020303" pitchFamily="18" charset="0"/>
              </a:rPr>
              <a:t>Ask yourself……</a:t>
            </a:r>
          </a:p>
          <a:p>
            <a:pPr marL="0" indent="0">
              <a:buNone/>
            </a:pPr>
            <a:endParaRPr lang="en-US" sz="3600" b="1" dirty="0">
              <a:latin typeface="Baskerville Old Face" panose="02020602080505020303" pitchFamily="18" charset="0"/>
            </a:endParaRPr>
          </a:p>
          <a:p>
            <a:r>
              <a:rPr lang="en-US" sz="1400" dirty="0">
                <a:latin typeface="Baskerville Old Face" panose="02020602080505020303" pitchFamily="18" charset="0"/>
              </a:rPr>
              <a:t>Is there anything that would keep you here if you were called to Heaven today? Where are your treasures truly?</a:t>
            </a:r>
          </a:p>
          <a:p>
            <a:endParaRPr lang="en-US" sz="1400" dirty="0">
              <a:latin typeface="Baskerville Old Face" panose="02020602080505020303" pitchFamily="18" charset="0"/>
            </a:endParaRPr>
          </a:p>
          <a:p>
            <a:endParaRPr lang="en-US" sz="1400" dirty="0">
              <a:latin typeface="Baskerville Old Face" panose="02020602080505020303" pitchFamily="18" charset="0"/>
            </a:endParaRPr>
          </a:p>
          <a:p>
            <a:endParaRPr lang="en-US" sz="1400" dirty="0">
              <a:latin typeface="Baskerville Old Face" panose="02020602080505020303" pitchFamily="18" charset="0"/>
            </a:endParaRPr>
          </a:p>
          <a:p>
            <a:endParaRPr lang="en-US" sz="1400" dirty="0">
              <a:latin typeface="Baskerville Old Face" panose="02020602080505020303" pitchFamily="18" charset="0"/>
            </a:endParaRPr>
          </a:p>
          <a:p>
            <a:pPr marL="0" indent="0">
              <a:buNone/>
            </a:pPr>
            <a:endParaRPr lang="en-US" sz="3600" b="1" dirty="0">
              <a:latin typeface="Baskerville Old Face" panose="02020602080505020303" pitchFamily="18" charset="0"/>
            </a:endParaRPr>
          </a:p>
          <a:p>
            <a:pPr marL="0" indent="0">
              <a:buNone/>
            </a:pPr>
            <a:endParaRPr lang="en-US" dirty="0"/>
          </a:p>
        </p:txBody>
      </p:sp>
      <p:sp>
        <p:nvSpPr>
          <p:cNvPr id="4" name="Text Placeholder 3">
            <a:extLst>
              <a:ext uri="{FF2B5EF4-FFF2-40B4-BE49-F238E27FC236}">
                <a16:creationId xmlns:a16="http://schemas.microsoft.com/office/drawing/2014/main" id="{F52D1F71-3EA6-4D8F-948C-1C2317E8ADBA}"/>
              </a:ext>
            </a:extLst>
          </p:cNvPr>
          <p:cNvSpPr>
            <a:spLocks noGrp="1"/>
          </p:cNvSpPr>
          <p:nvPr>
            <p:ph type="body" sz="half" idx="2"/>
          </p:nvPr>
        </p:nvSpPr>
        <p:spPr>
          <a:xfrm>
            <a:off x="1310589" y="3056232"/>
            <a:ext cx="3718455" cy="2438404"/>
          </a:xfrm>
        </p:spPr>
        <p:txBody>
          <a:bodyPr>
            <a:normAutofit/>
          </a:bodyPr>
          <a:lstStyle/>
          <a:p>
            <a:pPr algn="l" fontAlgn="t"/>
            <a:endParaRPr lang="en-US" sz="1800" i="1" dirty="0"/>
          </a:p>
        </p:txBody>
      </p:sp>
    </p:spTree>
    <p:extLst>
      <p:ext uri="{BB962C8B-B14F-4D97-AF65-F5344CB8AC3E}">
        <p14:creationId xmlns:p14="http://schemas.microsoft.com/office/powerpoint/2010/main" val="641049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1895</TotalTime>
  <Words>884</Words>
  <Application>Microsoft Office PowerPoint</Application>
  <PresentationFormat>Widescreen</PresentationFormat>
  <Paragraphs>43</Paragraphs>
  <Slides>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Baskerville Old Face</vt:lpstr>
      <vt:lpstr>Bookman Old Style</vt:lpstr>
      <vt:lpstr>Calibri</vt:lpstr>
      <vt:lpstr>Garamond</vt:lpstr>
      <vt:lpstr>minion-pro</vt:lpstr>
      <vt:lpstr>Verdana</vt:lpstr>
      <vt:lpstr>Organic</vt:lpstr>
      <vt:lpstr>This Month’s S.W.A.P. song is: </vt:lpstr>
      <vt:lpstr>WHEN WE ALL GET TO HEAVEN</vt:lpstr>
      <vt:lpstr>When we all get to heaven</vt:lpstr>
      <vt:lpstr>When we all get to heaven</vt:lpstr>
      <vt:lpstr>When we all get to heaven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S.W.A.P. (Song Word and Praise)</dc:title>
  <dc:creator>AavaMaria Quiroz</dc:creator>
  <cp:lastModifiedBy>AavaMaria Quiroz</cp:lastModifiedBy>
  <cp:revision>104</cp:revision>
  <dcterms:created xsi:type="dcterms:W3CDTF">2017-08-07T11:02:00Z</dcterms:created>
  <dcterms:modified xsi:type="dcterms:W3CDTF">2020-07-20T21:37:13Z</dcterms:modified>
</cp:coreProperties>
</file>